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12192000"/>
  <p:embeddedFontLst>
    <p:embeddedFont>
      <p:font typeface="MiSans" panose="020B0604020202020204" charset="-122"/>
      <p:regular r:id="rId11"/>
    </p:embeddedFont>
    <p:embeddedFont>
      <p:font typeface="Liter" panose="020B0604020202020204" charset="0"/>
      <p:regular r:id="rId12"/>
    </p:embeddedFont>
    <p:embeddedFont>
      <p:font typeface="Quattrocento Sans" panose="020B0502050000020003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411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985F1-BD2A-1BCF-9A93-B9ECE5016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D4661-D033-32FB-85BE-5B4BEC4061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77E51F-7872-9C40-ED23-D02C8A844A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2736-58BF-51DE-8280-9217B86A95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28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CAE82-F47A-AD71-A284-CA05AB08B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C75028-0B85-BDE7-3340-7DC57E2622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711C1A-4E0E-9907-C225-23C69D176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19247-AA30-3638-D1FF-971E6F627E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72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b0ff91af7759c54c97f83e3e2ff6756c40ac9ca0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18" r="1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7620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Shape 1"/>
          <p:cNvSpPr/>
          <p:nvPr/>
        </p:nvSpPr>
        <p:spPr>
          <a:xfrm>
            <a:off x="384810" y="384810"/>
            <a:ext cx="2446020" cy="388620"/>
          </a:xfrm>
          <a:custGeom>
            <a:avLst/>
            <a:gdLst/>
            <a:ahLst/>
            <a:cxnLst/>
            <a:rect l="l" t="t" r="r" b="b"/>
            <a:pathLst>
              <a:path w="2446020" h="388620">
                <a:moveTo>
                  <a:pt x="38100" y="0"/>
                </a:moveTo>
                <a:lnTo>
                  <a:pt x="2407920" y="0"/>
                </a:lnTo>
                <a:cubicBezTo>
                  <a:pt x="2428962" y="0"/>
                  <a:pt x="2446020" y="17058"/>
                  <a:pt x="2446020" y="38100"/>
                </a:cubicBezTo>
                <a:lnTo>
                  <a:pt x="2446020" y="350520"/>
                </a:lnTo>
                <a:cubicBezTo>
                  <a:pt x="2446020" y="371562"/>
                  <a:pt x="2428962" y="388620"/>
                  <a:pt x="2407920" y="388620"/>
                </a:cubicBezTo>
                <a:lnTo>
                  <a:pt x="38100" y="388620"/>
                </a:lnTo>
                <a:cubicBezTo>
                  <a:pt x="17058" y="388620"/>
                  <a:pt x="0" y="371562"/>
                  <a:pt x="0" y="3505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541020" y="464820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Review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005840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Telegram Bot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98704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&amp; Technical Roadmap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16719" y="371094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41039" y="0"/>
                  <a:pt x="35719" y="5321"/>
                  <a:pt x="35719" y="11906"/>
                </a:cubicBezTo>
                <a:lnTo>
                  <a:pt x="35719" y="23812"/>
                </a:lnTo>
                <a:lnTo>
                  <a:pt x="23812" y="23812"/>
                </a:lnTo>
                <a:cubicBezTo>
                  <a:pt x="10678" y="23812"/>
                  <a:pt x="0" y="34491"/>
                  <a:pt x="0" y="47625"/>
                </a:cubicBezTo>
                <a:lnTo>
                  <a:pt x="0" y="65484"/>
                </a:lnTo>
                <a:lnTo>
                  <a:pt x="166688" y="65484"/>
                </a:ln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30969" y="23812"/>
                </a:lnTo>
                <a:lnTo>
                  <a:pt x="130969" y="11906"/>
                </a:lnTo>
                <a:cubicBezTo>
                  <a:pt x="130969" y="5321"/>
                  <a:pt x="125648" y="0"/>
                  <a:pt x="119063" y="0"/>
                </a:cubicBezTo>
                <a:cubicBezTo>
                  <a:pt x="112477" y="0"/>
                  <a:pt x="107156" y="5321"/>
                  <a:pt x="107156" y="11906"/>
                </a:cubicBezTo>
                <a:lnTo>
                  <a:pt x="107156" y="23812"/>
                </a:lnTo>
                <a:lnTo>
                  <a:pt x="59531" y="23812"/>
                </a:lnTo>
                <a:lnTo>
                  <a:pt x="59531" y="11906"/>
                </a:lnTo>
                <a:cubicBezTo>
                  <a:pt x="59531" y="5321"/>
                  <a:pt x="54211" y="0"/>
                  <a:pt x="47625" y="0"/>
                </a:cubicBezTo>
                <a:close/>
                <a:moveTo>
                  <a:pt x="0" y="83344"/>
                </a:move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83344"/>
                </a:lnTo>
                <a:lnTo>
                  <a:pt x="0" y="83344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95325" y="3672840"/>
            <a:ext cx="46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2026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302067" y="3691890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1552099" y="371094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854517" y="3672840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as Code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0050" y="5391150"/>
            <a:ext cx="3686175" cy="1085850"/>
          </a:xfrm>
          <a:custGeom>
            <a:avLst/>
            <a:gdLst/>
            <a:ahLst/>
            <a:cxnLst/>
            <a:rect l="l" t="t" r="r" b="b"/>
            <a:pathLst>
              <a:path w="3686175" h="1085850">
                <a:moveTo>
                  <a:pt x="0" y="0"/>
                </a:moveTo>
                <a:lnTo>
                  <a:pt x="3686175" y="0"/>
                </a:lnTo>
                <a:lnTo>
                  <a:pt x="3686175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400050" y="539115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609600" y="55435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4465"/>
                </a:moveTo>
                <a:cubicBezTo>
                  <a:pt x="66484" y="4465"/>
                  <a:pt x="4465" y="66484"/>
                  <a:pt x="4465" y="142875"/>
                </a:cubicBezTo>
                <a:cubicBezTo>
                  <a:pt x="4465" y="219266"/>
                  <a:pt x="66484" y="281285"/>
                  <a:pt x="142875" y="281285"/>
                </a:cubicBezTo>
                <a:cubicBezTo>
                  <a:pt x="219266" y="281285"/>
                  <a:pt x="281285" y="219266"/>
                  <a:pt x="281285" y="142875"/>
                </a:cubicBezTo>
                <a:cubicBezTo>
                  <a:pt x="281285" y="66484"/>
                  <a:pt x="219266" y="4465"/>
                  <a:pt x="142875" y="4465"/>
                </a:cubicBezTo>
                <a:close/>
                <a:moveTo>
                  <a:pt x="207057" y="98617"/>
                </a:moveTo>
                <a:cubicBezTo>
                  <a:pt x="204992" y="120495"/>
                  <a:pt x="195951" y="173627"/>
                  <a:pt x="191374" y="198127"/>
                </a:cubicBezTo>
                <a:cubicBezTo>
                  <a:pt x="189421" y="208508"/>
                  <a:pt x="185626" y="211968"/>
                  <a:pt x="181942" y="212303"/>
                </a:cubicBezTo>
                <a:cubicBezTo>
                  <a:pt x="173906" y="213029"/>
                  <a:pt x="167822" y="207001"/>
                  <a:pt x="160009" y="201867"/>
                </a:cubicBezTo>
                <a:cubicBezTo>
                  <a:pt x="147842" y="193886"/>
                  <a:pt x="140922" y="188919"/>
                  <a:pt x="129146" y="181105"/>
                </a:cubicBezTo>
                <a:cubicBezTo>
                  <a:pt x="115472" y="172120"/>
                  <a:pt x="124346" y="167153"/>
                  <a:pt x="132104" y="159060"/>
                </a:cubicBezTo>
                <a:cubicBezTo>
                  <a:pt x="134169" y="156939"/>
                  <a:pt x="169552" y="124737"/>
                  <a:pt x="170222" y="121834"/>
                </a:cubicBezTo>
                <a:cubicBezTo>
                  <a:pt x="170334" y="121444"/>
                  <a:pt x="170390" y="120104"/>
                  <a:pt x="169552" y="119379"/>
                </a:cubicBezTo>
                <a:cubicBezTo>
                  <a:pt x="168715" y="118653"/>
                  <a:pt x="167543" y="118932"/>
                  <a:pt x="166706" y="119100"/>
                </a:cubicBezTo>
                <a:cubicBezTo>
                  <a:pt x="165478" y="119379"/>
                  <a:pt x="146000" y="132215"/>
                  <a:pt x="108328" y="157665"/>
                </a:cubicBezTo>
                <a:cubicBezTo>
                  <a:pt x="102803" y="161460"/>
                  <a:pt x="97780" y="163302"/>
                  <a:pt x="93315" y="163190"/>
                </a:cubicBezTo>
                <a:cubicBezTo>
                  <a:pt x="88348" y="163078"/>
                  <a:pt x="78860" y="160400"/>
                  <a:pt x="71772" y="158111"/>
                </a:cubicBezTo>
                <a:cubicBezTo>
                  <a:pt x="63122" y="155321"/>
                  <a:pt x="56201" y="153814"/>
                  <a:pt x="56815" y="149014"/>
                </a:cubicBezTo>
                <a:cubicBezTo>
                  <a:pt x="57150" y="146503"/>
                  <a:pt x="60554" y="143991"/>
                  <a:pt x="67084" y="141368"/>
                </a:cubicBezTo>
                <a:cubicBezTo>
                  <a:pt x="107435" y="123788"/>
                  <a:pt x="134336" y="112179"/>
                  <a:pt x="147786" y="106598"/>
                </a:cubicBezTo>
                <a:cubicBezTo>
                  <a:pt x="186240" y="90636"/>
                  <a:pt x="194221" y="87846"/>
                  <a:pt x="199411" y="87734"/>
                </a:cubicBezTo>
                <a:cubicBezTo>
                  <a:pt x="200583" y="87734"/>
                  <a:pt x="203095" y="88013"/>
                  <a:pt x="204769" y="89353"/>
                </a:cubicBezTo>
                <a:cubicBezTo>
                  <a:pt x="205885" y="90301"/>
                  <a:pt x="206555" y="91641"/>
                  <a:pt x="206722" y="93092"/>
                </a:cubicBezTo>
                <a:cubicBezTo>
                  <a:pt x="207001" y="94878"/>
                  <a:pt x="207057" y="96720"/>
                  <a:pt x="206946" y="9856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571500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Telegram Bot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71500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Serverless Architecture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260771" y="5391150"/>
            <a:ext cx="3686175" cy="1085850"/>
          </a:xfrm>
          <a:custGeom>
            <a:avLst/>
            <a:gdLst/>
            <a:ahLst/>
            <a:cxnLst/>
            <a:rect l="l" t="t" r="r" b="b"/>
            <a:pathLst>
              <a:path w="3686175" h="1085850">
                <a:moveTo>
                  <a:pt x="0" y="0"/>
                </a:moveTo>
                <a:lnTo>
                  <a:pt x="3686175" y="0"/>
                </a:lnTo>
                <a:lnTo>
                  <a:pt x="3686175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4260771" y="539115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7"/>
          <p:cNvSpPr/>
          <p:nvPr/>
        </p:nvSpPr>
        <p:spPr>
          <a:xfrm>
            <a:off x="4470321" y="55435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183" y="-1395"/>
                </a:moveTo>
                <a:cubicBezTo>
                  <a:pt x="136234" y="-7758"/>
                  <a:pt x="149851" y="-7758"/>
                  <a:pt x="160902" y="-1395"/>
                </a:cubicBezTo>
                <a:lnTo>
                  <a:pt x="259073" y="55252"/>
                </a:lnTo>
                <a:cubicBezTo>
                  <a:pt x="270123" y="61615"/>
                  <a:pt x="276932" y="73447"/>
                  <a:pt x="276932" y="86171"/>
                </a:cubicBezTo>
                <a:lnTo>
                  <a:pt x="276932" y="199467"/>
                </a:lnTo>
                <a:cubicBezTo>
                  <a:pt x="276932" y="212248"/>
                  <a:pt x="270123" y="224024"/>
                  <a:pt x="259073" y="230386"/>
                </a:cubicBezTo>
                <a:lnTo>
                  <a:pt x="160902" y="287145"/>
                </a:lnTo>
                <a:cubicBezTo>
                  <a:pt x="149851" y="293508"/>
                  <a:pt x="136234" y="293508"/>
                  <a:pt x="125183" y="287145"/>
                </a:cubicBezTo>
                <a:lnTo>
                  <a:pt x="27068" y="230498"/>
                </a:lnTo>
                <a:cubicBezTo>
                  <a:pt x="16018" y="224135"/>
                  <a:pt x="9209" y="212303"/>
                  <a:pt x="9209" y="199579"/>
                </a:cubicBezTo>
                <a:lnTo>
                  <a:pt x="9209" y="86283"/>
                </a:lnTo>
                <a:cubicBezTo>
                  <a:pt x="9209" y="73502"/>
                  <a:pt x="16018" y="61726"/>
                  <a:pt x="27068" y="55364"/>
                </a:cubicBezTo>
                <a:lnTo>
                  <a:pt x="125183" y="-1395"/>
                </a:lnTo>
                <a:close/>
                <a:moveTo>
                  <a:pt x="241157" y="199523"/>
                </a:moveTo>
                <a:lnTo>
                  <a:pt x="241157" y="106821"/>
                </a:lnTo>
                <a:lnTo>
                  <a:pt x="160902" y="153144"/>
                </a:lnTo>
                <a:lnTo>
                  <a:pt x="160902" y="245845"/>
                </a:lnTo>
                <a:lnTo>
                  <a:pt x="241157" y="199523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8"/>
          <p:cNvSpPr/>
          <p:nvPr/>
        </p:nvSpPr>
        <p:spPr>
          <a:xfrm>
            <a:off x="443222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AWS Lambda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43222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Event-Driven Compute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121611" y="5391150"/>
            <a:ext cx="3686175" cy="1085850"/>
          </a:xfrm>
          <a:custGeom>
            <a:avLst/>
            <a:gdLst/>
            <a:ahLst/>
            <a:cxnLst/>
            <a:rect l="l" t="t" r="r" b="b"/>
            <a:pathLst>
              <a:path w="3686175" h="1085850">
                <a:moveTo>
                  <a:pt x="0" y="0"/>
                </a:moveTo>
                <a:lnTo>
                  <a:pt x="3686175" y="0"/>
                </a:lnTo>
                <a:lnTo>
                  <a:pt x="3686175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Shape 21"/>
          <p:cNvSpPr/>
          <p:nvPr/>
        </p:nvSpPr>
        <p:spPr>
          <a:xfrm>
            <a:off x="8121611" y="539115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22"/>
          <p:cNvSpPr/>
          <p:nvPr/>
        </p:nvSpPr>
        <p:spPr>
          <a:xfrm>
            <a:off x="8349020" y="55435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4648" y="58043"/>
                </a:moveTo>
                <a:cubicBezTo>
                  <a:pt x="52041" y="58043"/>
                  <a:pt x="58043" y="52041"/>
                  <a:pt x="58043" y="44648"/>
                </a:cubicBezTo>
                <a:cubicBezTo>
                  <a:pt x="58043" y="37256"/>
                  <a:pt x="52041" y="31254"/>
                  <a:pt x="44648" y="31254"/>
                </a:cubicBezTo>
                <a:cubicBezTo>
                  <a:pt x="37256" y="31254"/>
                  <a:pt x="31254" y="37256"/>
                  <a:pt x="31254" y="44648"/>
                </a:cubicBezTo>
                <a:cubicBezTo>
                  <a:pt x="31254" y="52041"/>
                  <a:pt x="37256" y="58043"/>
                  <a:pt x="44648" y="58043"/>
                </a:cubicBezTo>
                <a:close/>
                <a:moveTo>
                  <a:pt x="89297" y="44648"/>
                </a:moveTo>
                <a:cubicBezTo>
                  <a:pt x="89297" y="62954"/>
                  <a:pt x="78302" y="78693"/>
                  <a:pt x="62508" y="85558"/>
                </a:cubicBezTo>
                <a:lnTo>
                  <a:pt x="62508" y="125016"/>
                </a:lnTo>
                <a:lnTo>
                  <a:pt x="160734" y="125016"/>
                </a:lnTo>
                <a:cubicBezTo>
                  <a:pt x="175524" y="125016"/>
                  <a:pt x="187523" y="113016"/>
                  <a:pt x="187523" y="98227"/>
                </a:cubicBezTo>
                <a:lnTo>
                  <a:pt x="187523" y="85558"/>
                </a:lnTo>
                <a:cubicBezTo>
                  <a:pt x="171729" y="78693"/>
                  <a:pt x="160734" y="62954"/>
                  <a:pt x="160734" y="44648"/>
                </a:cubicBezTo>
                <a:cubicBezTo>
                  <a:pt x="160734" y="19980"/>
                  <a:pt x="180715" y="0"/>
                  <a:pt x="205383" y="0"/>
                </a:cubicBezTo>
                <a:cubicBezTo>
                  <a:pt x="230051" y="0"/>
                  <a:pt x="250031" y="19980"/>
                  <a:pt x="250031" y="44648"/>
                </a:cubicBezTo>
                <a:cubicBezTo>
                  <a:pt x="250031" y="62954"/>
                  <a:pt x="239037" y="78693"/>
                  <a:pt x="223242" y="85558"/>
                </a:cubicBezTo>
                <a:lnTo>
                  <a:pt x="223242" y="98227"/>
                </a:lnTo>
                <a:cubicBezTo>
                  <a:pt x="223242" y="132773"/>
                  <a:pt x="195281" y="160734"/>
                  <a:pt x="160734" y="160734"/>
                </a:cubicBezTo>
                <a:lnTo>
                  <a:pt x="62508" y="160734"/>
                </a:lnTo>
                <a:lnTo>
                  <a:pt x="62508" y="200192"/>
                </a:lnTo>
                <a:cubicBezTo>
                  <a:pt x="78302" y="207057"/>
                  <a:pt x="89297" y="222796"/>
                  <a:pt x="89297" y="241102"/>
                </a:cubicBezTo>
                <a:cubicBezTo>
                  <a:pt x="89297" y="265770"/>
                  <a:pt x="69317" y="285750"/>
                  <a:pt x="44648" y="285750"/>
                </a:cubicBezTo>
                <a:cubicBezTo>
                  <a:pt x="19980" y="285750"/>
                  <a:pt x="0" y="265770"/>
                  <a:pt x="0" y="241102"/>
                </a:cubicBezTo>
                <a:cubicBezTo>
                  <a:pt x="0" y="222796"/>
                  <a:pt x="10995" y="207057"/>
                  <a:pt x="26789" y="200192"/>
                </a:cubicBezTo>
                <a:lnTo>
                  <a:pt x="26789" y="85613"/>
                </a:lnTo>
                <a:cubicBezTo>
                  <a:pt x="10995" y="78693"/>
                  <a:pt x="0" y="62954"/>
                  <a:pt x="0" y="44648"/>
                </a:cubicBezTo>
                <a:cubicBezTo>
                  <a:pt x="0" y="19980"/>
                  <a:pt x="19980" y="0"/>
                  <a:pt x="44648" y="0"/>
                </a:cubicBezTo>
                <a:cubicBezTo>
                  <a:pt x="69317" y="0"/>
                  <a:pt x="89297" y="19980"/>
                  <a:pt x="89297" y="44648"/>
                </a:cubicBezTo>
                <a:close/>
                <a:moveTo>
                  <a:pt x="218777" y="44648"/>
                </a:moveTo>
                <a:cubicBezTo>
                  <a:pt x="218777" y="37256"/>
                  <a:pt x="212775" y="31254"/>
                  <a:pt x="205383" y="31254"/>
                </a:cubicBezTo>
                <a:cubicBezTo>
                  <a:pt x="197990" y="31254"/>
                  <a:pt x="191988" y="37256"/>
                  <a:pt x="191988" y="44648"/>
                </a:cubicBezTo>
                <a:cubicBezTo>
                  <a:pt x="191988" y="52041"/>
                  <a:pt x="197990" y="58043"/>
                  <a:pt x="205383" y="58043"/>
                </a:cubicBezTo>
                <a:cubicBezTo>
                  <a:pt x="212775" y="58043"/>
                  <a:pt x="218777" y="52041"/>
                  <a:pt x="218777" y="44648"/>
                </a:cubicBezTo>
                <a:close/>
                <a:moveTo>
                  <a:pt x="44648" y="254496"/>
                </a:moveTo>
                <a:cubicBezTo>
                  <a:pt x="52041" y="254496"/>
                  <a:pt x="58043" y="248494"/>
                  <a:pt x="58043" y="241102"/>
                </a:cubicBezTo>
                <a:cubicBezTo>
                  <a:pt x="58043" y="233709"/>
                  <a:pt x="52041" y="227707"/>
                  <a:pt x="44648" y="227707"/>
                </a:cubicBezTo>
                <a:cubicBezTo>
                  <a:pt x="37256" y="227707"/>
                  <a:pt x="31254" y="233709"/>
                  <a:pt x="31254" y="241102"/>
                </a:cubicBezTo>
                <a:cubicBezTo>
                  <a:pt x="31254" y="248494"/>
                  <a:pt x="37256" y="254496"/>
                  <a:pt x="44648" y="254496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3"/>
          <p:cNvSpPr/>
          <p:nvPr/>
        </p:nvSpPr>
        <p:spPr>
          <a:xfrm>
            <a:off x="829306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Terraform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29306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IaC Provisioning</a:t>
            </a:r>
            <a:endParaRPr lang="en-US" sz="1600" dirty="0"/>
          </a:p>
        </p:txBody>
      </p:sp>
      <p:sp>
        <p:nvSpPr>
          <p:cNvPr id="28" name="Text 4">
            <a:extLst>
              <a:ext uri="{FF2B5EF4-FFF2-40B4-BE49-F238E27FC236}">
                <a16:creationId xmlns:a16="http://schemas.microsoft.com/office/drawing/2014/main" id="{18503235-FDD9-4F61-591E-AF8C333B6946}"/>
              </a:ext>
            </a:extLst>
          </p:cNvPr>
          <p:cNvSpPr/>
          <p:nvPr/>
        </p:nvSpPr>
        <p:spPr>
          <a:xfrm>
            <a:off x="4299051" y="4448175"/>
            <a:ext cx="7546896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28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Name: Shreeraj Patil – 100004823</a:t>
            </a:r>
          </a:p>
          <a:p>
            <a:pPr algn="r">
              <a:lnSpc>
                <a:spcPct val="80000"/>
              </a:lnSpc>
            </a:pPr>
            <a:r>
              <a:rPr lang="en-US" sz="28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Abhishek Negi – 100004670 </a:t>
            </a:r>
          </a:p>
          <a:p>
            <a:pPr algn="r">
              <a:lnSpc>
                <a:spcPct val="80000"/>
              </a:lnSpc>
            </a:pPr>
            <a:r>
              <a:rPr lang="en-US" sz="28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Nirbhay Rohatgi – 100003084</a:t>
            </a:r>
          </a:p>
          <a:p>
            <a:pPr algn="r">
              <a:lnSpc>
                <a:spcPct val="80000"/>
              </a:lnSpc>
            </a:pPr>
            <a:r>
              <a:rPr lang="en-US" sz="28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Subject – Cloud Solutions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E245F0F-5051-1FD6-96E1-1870C4F89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  <p:pic>
        <p:nvPicPr>
          <p:cNvPr id="1030" name="Picture 6" descr="Telegram Icon Stock Illustrations – 3,098 Telegram Icon Stock  Illustrations, Vectors &amp; Clipart - Dreamstime">
            <a:extLst>
              <a:ext uri="{FF2B5EF4-FFF2-40B4-BE49-F238E27FC236}">
                <a16:creationId xmlns:a16="http://schemas.microsoft.com/office/drawing/2014/main" id="{E31BD52F-EECE-F61F-2D49-790A5E725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7000" y1="48500" x2="57625" y2="51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120" y="384810"/>
            <a:ext cx="2862826" cy="286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56F5D4-3A33-74DB-7458-6A3F633E2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b0ff91af7759c54c97f83e3e2ff6756c40ac9ca0.jpg">
            <a:extLst>
              <a:ext uri="{FF2B5EF4-FFF2-40B4-BE49-F238E27FC236}">
                <a16:creationId xmlns:a16="http://schemas.microsoft.com/office/drawing/2014/main" id="{70CE9ADD-4E4D-61D0-4B43-BFCBA55A31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rcRect l="18" r="1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F6E5EA0B-58DC-649D-5E06-72DD4EC23EBB}"/>
              </a:ext>
            </a:extLst>
          </p:cNvPr>
          <p:cNvSpPr/>
          <p:nvPr/>
        </p:nvSpPr>
        <p:spPr>
          <a:xfrm>
            <a:off x="0" y="120015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AB3BBC2-0762-29E5-C0E5-508C7F04CEA6}"/>
              </a:ext>
            </a:extLst>
          </p:cNvPr>
          <p:cNvSpPr/>
          <p:nvPr/>
        </p:nvSpPr>
        <p:spPr>
          <a:xfrm>
            <a:off x="541020" y="464820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1774D87-7E8E-2D2C-7022-E56675C6E3FE}"/>
              </a:ext>
            </a:extLst>
          </p:cNvPr>
          <p:cNvSpPr/>
          <p:nvPr/>
        </p:nvSpPr>
        <p:spPr>
          <a:xfrm>
            <a:off x="381000" y="120015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Content</a:t>
            </a:r>
            <a:endParaRPr lang="en-US" sz="16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CD33F8B0-5124-23FB-26B1-BA3013DCD71F}"/>
              </a:ext>
            </a:extLst>
          </p:cNvPr>
          <p:cNvSpPr/>
          <p:nvPr/>
        </p:nvSpPr>
        <p:spPr>
          <a:xfrm>
            <a:off x="381000" y="2293620"/>
            <a:ext cx="11658600" cy="4293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Overview &amp; Current Architecture</a:t>
            </a: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Best Practices Implemented</a:t>
            </a: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Gap Analysis: Identified Weaknesses</a:t>
            </a: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Action Plan for Refactor</a:t>
            </a: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r>
              <a:rPr lang="en-US" sz="3600" dirty="0">
                <a:solidFill>
                  <a:srgbClr val="8D9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Roadmap</a:t>
            </a: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B4F58225-276E-68B3-9BA3-59841280434A}"/>
              </a:ext>
            </a:extLst>
          </p:cNvPr>
          <p:cNvSpPr/>
          <p:nvPr/>
        </p:nvSpPr>
        <p:spPr>
          <a:xfrm>
            <a:off x="695325" y="3672840"/>
            <a:ext cx="46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579943E6-E08E-1D88-0148-D27471A995CD}"/>
              </a:ext>
            </a:extLst>
          </p:cNvPr>
          <p:cNvSpPr/>
          <p:nvPr/>
        </p:nvSpPr>
        <p:spPr>
          <a:xfrm>
            <a:off x="1302067" y="3691890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A5148DF-734F-5FCF-86F3-82D324419F6B}"/>
              </a:ext>
            </a:extLst>
          </p:cNvPr>
          <p:cNvSpPr/>
          <p:nvPr/>
        </p:nvSpPr>
        <p:spPr>
          <a:xfrm>
            <a:off x="1854517" y="3672840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BF07ED3D-AE5E-2DF9-D716-999FBDC98F8B}"/>
              </a:ext>
            </a:extLst>
          </p:cNvPr>
          <p:cNvSpPr/>
          <p:nvPr/>
        </p:nvSpPr>
        <p:spPr>
          <a:xfrm>
            <a:off x="571500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6DC93E16-96C9-C11C-2C07-0832DCA95D61}"/>
              </a:ext>
            </a:extLst>
          </p:cNvPr>
          <p:cNvSpPr/>
          <p:nvPr/>
        </p:nvSpPr>
        <p:spPr>
          <a:xfrm>
            <a:off x="571500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942A29CB-9A97-DE30-1A9B-3AB19110F9FA}"/>
              </a:ext>
            </a:extLst>
          </p:cNvPr>
          <p:cNvSpPr/>
          <p:nvPr/>
        </p:nvSpPr>
        <p:spPr>
          <a:xfrm>
            <a:off x="443222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1095E229-BE57-A890-D3C2-B2D00ECE47BE}"/>
              </a:ext>
            </a:extLst>
          </p:cNvPr>
          <p:cNvSpPr/>
          <p:nvPr/>
        </p:nvSpPr>
        <p:spPr>
          <a:xfrm>
            <a:off x="443222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6" name="Text 23">
            <a:extLst>
              <a:ext uri="{FF2B5EF4-FFF2-40B4-BE49-F238E27FC236}">
                <a16:creationId xmlns:a16="http://schemas.microsoft.com/office/drawing/2014/main" id="{DFDA4CF3-24BF-3A59-CB38-A8E9F6D26D5A}"/>
              </a:ext>
            </a:extLst>
          </p:cNvPr>
          <p:cNvSpPr/>
          <p:nvPr/>
        </p:nvSpPr>
        <p:spPr>
          <a:xfrm>
            <a:off x="829306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7" name="Text 24">
            <a:extLst>
              <a:ext uri="{FF2B5EF4-FFF2-40B4-BE49-F238E27FC236}">
                <a16:creationId xmlns:a16="http://schemas.microsoft.com/office/drawing/2014/main" id="{283CB2C6-B0E6-33A0-33F9-18EA462CC308}"/>
              </a:ext>
            </a:extLst>
          </p:cNvPr>
          <p:cNvSpPr/>
          <p:nvPr/>
        </p:nvSpPr>
        <p:spPr>
          <a:xfrm>
            <a:off x="829306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6919BBD-A0FC-2809-47E4-CE0FE04635C9}"/>
              </a:ext>
            </a:extLst>
          </p:cNvPr>
          <p:cNvSpPr txBox="1"/>
          <p:nvPr/>
        </p:nvSpPr>
        <p:spPr>
          <a:xfrm>
            <a:off x="10834993" y="6260070"/>
            <a:ext cx="1010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2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589919B-F322-DEB7-04D2-8FE57C590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951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461" y="471827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0" y="0"/>
                </a:moveTo>
                <a:lnTo>
                  <a:pt x="452954" y="0"/>
                </a:lnTo>
                <a:lnTo>
                  <a:pt x="452954" y="452954"/>
                </a:lnTo>
                <a:lnTo>
                  <a:pt x="0" y="452954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490700" y="585065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84929" y="28310"/>
                </a:moveTo>
                <a:cubicBezTo>
                  <a:pt x="84929" y="20480"/>
                  <a:pt x="91254" y="14155"/>
                  <a:pt x="99084" y="14155"/>
                </a:cubicBezTo>
                <a:lnTo>
                  <a:pt x="127393" y="14155"/>
                </a:lnTo>
                <a:cubicBezTo>
                  <a:pt x="135223" y="14155"/>
                  <a:pt x="141548" y="20480"/>
                  <a:pt x="141548" y="28310"/>
                </a:cubicBezTo>
                <a:lnTo>
                  <a:pt x="141548" y="56619"/>
                </a:lnTo>
                <a:cubicBezTo>
                  <a:pt x="141548" y="64449"/>
                  <a:pt x="135223" y="70774"/>
                  <a:pt x="127393" y="70774"/>
                </a:cubicBezTo>
                <a:lnTo>
                  <a:pt x="123854" y="70774"/>
                </a:lnTo>
                <a:lnTo>
                  <a:pt x="123854" y="99084"/>
                </a:lnTo>
                <a:lnTo>
                  <a:pt x="176935" y="99084"/>
                </a:lnTo>
                <a:cubicBezTo>
                  <a:pt x="194540" y="99084"/>
                  <a:pt x="208783" y="113327"/>
                  <a:pt x="208783" y="130932"/>
                </a:cubicBezTo>
                <a:lnTo>
                  <a:pt x="208783" y="155703"/>
                </a:lnTo>
                <a:lnTo>
                  <a:pt x="212322" y="155703"/>
                </a:lnTo>
                <a:cubicBezTo>
                  <a:pt x="220151" y="155703"/>
                  <a:pt x="226477" y="162028"/>
                  <a:pt x="226477" y="169858"/>
                </a:cubicBezTo>
                <a:lnTo>
                  <a:pt x="226477" y="198167"/>
                </a:lnTo>
                <a:cubicBezTo>
                  <a:pt x="226477" y="205997"/>
                  <a:pt x="220151" y="212322"/>
                  <a:pt x="212322" y="212322"/>
                </a:cubicBezTo>
                <a:lnTo>
                  <a:pt x="184012" y="212322"/>
                </a:lnTo>
                <a:cubicBezTo>
                  <a:pt x="176183" y="212322"/>
                  <a:pt x="169858" y="205997"/>
                  <a:pt x="169858" y="198167"/>
                </a:cubicBezTo>
                <a:lnTo>
                  <a:pt x="169858" y="169858"/>
                </a:lnTo>
                <a:cubicBezTo>
                  <a:pt x="169858" y="162028"/>
                  <a:pt x="176183" y="155703"/>
                  <a:pt x="184012" y="155703"/>
                </a:cubicBezTo>
                <a:lnTo>
                  <a:pt x="187551" y="155703"/>
                </a:lnTo>
                <a:lnTo>
                  <a:pt x="187551" y="130932"/>
                </a:lnTo>
                <a:cubicBezTo>
                  <a:pt x="187551" y="125049"/>
                  <a:pt x="182818" y="120316"/>
                  <a:pt x="176935" y="120316"/>
                </a:cubicBezTo>
                <a:lnTo>
                  <a:pt x="123854" y="120316"/>
                </a:lnTo>
                <a:lnTo>
                  <a:pt x="123854" y="155703"/>
                </a:lnTo>
                <a:lnTo>
                  <a:pt x="127393" y="155703"/>
                </a:lnTo>
                <a:cubicBezTo>
                  <a:pt x="135223" y="155703"/>
                  <a:pt x="141548" y="162028"/>
                  <a:pt x="141548" y="169858"/>
                </a:cubicBezTo>
                <a:lnTo>
                  <a:pt x="141548" y="198167"/>
                </a:lnTo>
                <a:cubicBezTo>
                  <a:pt x="141548" y="205997"/>
                  <a:pt x="135223" y="212322"/>
                  <a:pt x="127393" y="212322"/>
                </a:cubicBezTo>
                <a:lnTo>
                  <a:pt x="99084" y="212322"/>
                </a:lnTo>
                <a:cubicBezTo>
                  <a:pt x="91254" y="212322"/>
                  <a:pt x="84929" y="205997"/>
                  <a:pt x="84929" y="198167"/>
                </a:cubicBezTo>
                <a:lnTo>
                  <a:pt x="84929" y="169858"/>
                </a:lnTo>
                <a:cubicBezTo>
                  <a:pt x="84929" y="162028"/>
                  <a:pt x="91254" y="155703"/>
                  <a:pt x="99084" y="155703"/>
                </a:cubicBezTo>
                <a:lnTo>
                  <a:pt x="102622" y="155703"/>
                </a:lnTo>
                <a:lnTo>
                  <a:pt x="102622" y="120316"/>
                </a:lnTo>
                <a:lnTo>
                  <a:pt x="49542" y="120316"/>
                </a:lnTo>
                <a:cubicBezTo>
                  <a:pt x="43659" y="120316"/>
                  <a:pt x="38926" y="125049"/>
                  <a:pt x="38926" y="130932"/>
                </a:cubicBezTo>
                <a:lnTo>
                  <a:pt x="38926" y="155703"/>
                </a:lnTo>
                <a:lnTo>
                  <a:pt x="42464" y="155703"/>
                </a:lnTo>
                <a:cubicBezTo>
                  <a:pt x="50294" y="155703"/>
                  <a:pt x="56619" y="162028"/>
                  <a:pt x="56619" y="169858"/>
                </a:cubicBezTo>
                <a:lnTo>
                  <a:pt x="56619" y="198167"/>
                </a:lnTo>
                <a:cubicBezTo>
                  <a:pt x="56619" y="205997"/>
                  <a:pt x="50294" y="212322"/>
                  <a:pt x="42464" y="212322"/>
                </a:cubicBezTo>
                <a:lnTo>
                  <a:pt x="14155" y="212322"/>
                </a:lnTo>
                <a:cubicBezTo>
                  <a:pt x="6325" y="212322"/>
                  <a:pt x="0" y="205997"/>
                  <a:pt x="0" y="198167"/>
                </a:cubicBezTo>
                <a:lnTo>
                  <a:pt x="0" y="169858"/>
                </a:lnTo>
                <a:cubicBezTo>
                  <a:pt x="0" y="162028"/>
                  <a:pt x="6325" y="155703"/>
                  <a:pt x="14155" y="155703"/>
                </a:cubicBezTo>
                <a:lnTo>
                  <a:pt x="17693" y="155703"/>
                </a:lnTo>
                <a:lnTo>
                  <a:pt x="17693" y="130932"/>
                </a:lnTo>
                <a:cubicBezTo>
                  <a:pt x="17693" y="113327"/>
                  <a:pt x="31937" y="99084"/>
                  <a:pt x="49542" y="99084"/>
                </a:cubicBezTo>
                <a:lnTo>
                  <a:pt x="102622" y="99084"/>
                </a:lnTo>
                <a:lnTo>
                  <a:pt x="102622" y="70774"/>
                </a:lnTo>
                <a:lnTo>
                  <a:pt x="99084" y="70774"/>
                </a:lnTo>
                <a:cubicBezTo>
                  <a:pt x="91254" y="70774"/>
                  <a:pt x="84929" y="64449"/>
                  <a:pt x="84929" y="56619"/>
                </a:cubicBezTo>
                <a:lnTo>
                  <a:pt x="84929" y="28310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43653" y="377461"/>
            <a:ext cx="4944743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kern="0" spc="119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Foundation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43653" y="641684"/>
            <a:ext cx="5039108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Overview &amp; Current Architecture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96334" y="1132384"/>
            <a:ext cx="5624173" cy="1358861"/>
          </a:xfrm>
          <a:custGeom>
            <a:avLst/>
            <a:gdLst/>
            <a:ahLst/>
            <a:cxnLst/>
            <a:rect l="l" t="t" r="r" b="b"/>
            <a:pathLst>
              <a:path w="5624173" h="1358861">
                <a:moveTo>
                  <a:pt x="0" y="0"/>
                </a:moveTo>
                <a:lnTo>
                  <a:pt x="5624173" y="0"/>
                </a:lnTo>
                <a:lnTo>
                  <a:pt x="5624173" y="1358861"/>
                </a:lnTo>
                <a:lnTo>
                  <a:pt x="0" y="1358861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5"/>
          <p:cNvSpPr/>
          <p:nvPr/>
        </p:nvSpPr>
        <p:spPr>
          <a:xfrm>
            <a:off x="396334" y="1132384"/>
            <a:ext cx="37746" cy="1358861"/>
          </a:xfrm>
          <a:custGeom>
            <a:avLst/>
            <a:gdLst/>
            <a:ahLst/>
            <a:cxnLst/>
            <a:rect l="l" t="t" r="r" b="b"/>
            <a:pathLst>
              <a:path w="37746" h="1358861">
                <a:moveTo>
                  <a:pt x="0" y="0"/>
                </a:moveTo>
                <a:lnTo>
                  <a:pt x="37746" y="0"/>
                </a:lnTo>
                <a:lnTo>
                  <a:pt x="37746" y="1358861"/>
                </a:lnTo>
                <a:lnTo>
                  <a:pt x="0" y="135886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542601" y="1321115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198167" y="113238"/>
                </a:moveTo>
                <a:cubicBezTo>
                  <a:pt x="198167" y="66365"/>
                  <a:pt x="160112" y="28310"/>
                  <a:pt x="113238" y="28310"/>
                </a:cubicBezTo>
                <a:cubicBezTo>
                  <a:pt x="66365" y="28310"/>
                  <a:pt x="28310" y="66365"/>
                  <a:pt x="28310" y="113238"/>
                </a:cubicBezTo>
                <a:cubicBezTo>
                  <a:pt x="28310" y="160112"/>
                  <a:pt x="66365" y="198167"/>
                  <a:pt x="113238" y="198167"/>
                </a:cubicBezTo>
                <a:cubicBezTo>
                  <a:pt x="160112" y="198167"/>
                  <a:pt x="198167" y="160112"/>
                  <a:pt x="198167" y="113238"/>
                </a:cubicBezTo>
                <a:close/>
                <a:moveTo>
                  <a:pt x="0" y="113238"/>
                </a:moveTo>
                <a:cubicBezTo>
                  <a:pt x="0" y="50740"/>
                  <a:pt x="50740" y="0"/>
                  <a:pt x="113238" y="0"/>
                </a:cubicBezTo>
                <a:cubicBezTo>
                  <a:pt x="175736" y="0"/>
                  <a:pt x="226477" y="50740"/>
                  <a:pt x="226477" y="113238"/>
                </a:cubicBezTo>
                <a:cubicBezTo>
                  <a:pt x="226477" y="175736"/>
                  <a:pt x="175736" y="226477"/>
                  <a:pt x="113238" y="226477"/>
                </a:cubicBezTo>
                <a:cubicBezTo>
                  <a:pt x="50740" y="226477"/>
                  <a:pt x="0" y="175736"/>
                  <a:pt x="0" y="113238"/>
                </a:cubicBezTo>
                <a:close/>
                <a:moveTo>
                  <a:pt x="113238" y="148625"/>
                </a:moveTo>
                <a:cubicBezTo>
                  <a:pt x="132769" y="148625"/>
                  <a:pt x="148625" y="132769"/>
                  <a:pt x="148625" y="113238"/>
                </a:cubicBezTo>
                <a:cubicBezTo>
                  <a:pt x="148625" y="93708"/>
                  <a:pt x="132769" y="77851"/>
                  <a:pt x="113238" y="77851"/>
                </a:cubicBezTo>
                <a:cubicBezTo>
                  <a:pt x="93708" y="77851"/>
                  <a:pt x="77851" y="93708"/>
                  <a:pt x="77851" y="113238"/>
                </a:cubicBezTo>
                <a:cubicBezTo>
                  <a:pt x="77851" y="132769"/>
                  <a:pt x="93708" y="148625"/>
                  <a:pt x="113238" y="148625"/>
                </a:cubicBezTo>
                <a:close/>
                <a:moveTo>
                  <a:pt x="113238" y="49542"/>
                </a:moveTo>
                <a:cubicBezTo>
                  <a:pt x="148393" y="49542"/>
                  <a:pt x="176935" y="78083"/>
                  <a:pt x="176935" y="113238"/>
                </a:cubicBezTo>
                <a:cubicBezTo>
                  <a:pt x="176935" y="148393"/>
                  <a:pt x="148393" y="176935"/>
                  <a:pt x="113238" y="176935"/>
                </a:cubicBezTo>
                <a:cubicBezTo>
                  <a:pt x="78083" y="176935"/>
                  <a:pt x="49542" y="148393"/>
                  <a:pt x="49542" y="113238"/>
                </a:cubicBezTo>
                <a:cubicBezTo>
                  <a:pt x="49542" y="78083"/>
                  <a:pt x="78083" y="49542"/>
                  <a:pt x="113238" y="49542"/>
                </a:cubicBezTo>
                <a:close/>
                <a:moveTo>
                  <a:pt x="99084" y="113238"/>
                </a:moveTo>
                <a:cubicBezTo>
                  <a:pt x="99084" y="105426"/>
                  <a:pt x="105426" y="99084"/>
                  <a:pt x="113238" y="99084"/>
                </a:cubicBezTo>
                <a:cubicBezTo>
                  <a:pt x="121051" y="99084"/>
                  <a:pt x="127393" y="105426"/>
                  <a:pt x="127393" y="113238"/>
                </a:cubicBezTo>
                <a:cubicBezTo>
                  <a:pt x="127393" y="121051"/>
                  <a:pt x="121051" y="127393"/>
                  <a:pt x="113238" y="127393"/>
                </a:cubicBezTo>
                <a:cubicBezTo>
                  <a:pt x="105426" y="127393"/>
                  <a:pt x="99084" y="121051"/>
                  <a:pt x="99084" y="113238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855658" y="1283368"/>
            <a:ext cx="5114601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Goal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55658" y="1585337"/>
            <a:ext cx="5095728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 a </a:t>
            </a:r>
            <a:r>
              <a:rPr lang="en-US" sz="1189" b="1" dirty="0">
                <a:solidFill>
                  <a:srgbClr val="00A9E0"/>
                </a:solidFill>
                <a:highlight>
                  <a:srgbClr val="00A9E0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serverless Telegram Bot </a:t>
            </a:r>
            <a:r>
              <a:rPr lang="en-US" sz="1189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Infrastructure as Code principles, ensuring automated, reproducible, and scalable deployments.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92371" y="1132384"/>
            <a:ext cx="5624173" cy="1358861"/>
          </a:xfrm>
          <a:custGeom>
            <a:avLst/>
            <a:gdLst/>
            <a:ahLst/>
            <a:cxnLst/>
            <a:rect l="l" t="t" r="r" b="b"/>
            <a:pathLst>
              <a:path w="5624173" h="1358861">
                <a:moveTo>
                  <a:pt x="0" y="0"/>
                </a:moveTo>
                <a:lnTo>
                  <a:pt x="5624173" y="0"/>
                </a:lnTo>
                <a:lnTo>
                  <a:pt x="5624173" y="1358861"/>
                </a:lnTo>
                <a:lnTo>
                  <a:pt x="0" y="1358861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6192371" y="1132384"/>
            <a:ext cx="37746" cy="1358861"/>
          </a:xfrm>
          <a:custGeom>
            <a:avLst/>
            <a:gdLst/>
            <a:ahLst/>
            <a:cxnLst/>
            <a:rect l="l" t="t" r="r" b="b"/>
            <a:pathLst>
              <a:path w="37746" h="1358861">
                <a:moveTo>
                  <a:pt x="0" y="0"/>
                </a:moveTo>
                <a:lnTo>
                  <a:pt x="37746" y="0"/>
                </a:lnTo>
                <a:lnTo>
                  <a:pt x="37746" y="1358861"/>
                </a:lnTo>
                <a:lnTo>
                  <a:pt x="0" y="135886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6338637" y="1321115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102843" y="2300"/>
                </a:moveTo>
                <a:cubicBezTo>
                  <a:pt x="109434" y="-752"/>
                  <a:pt x="117042" y="-752"/>
                  <a:pt x="123633" y="2300"/>
                </a:cubicBezTo>
                <a:lnTo>
                  <a:pt x="220328" y="46976"/>
                </a:lnTo>
                <a:cubicBezTo>
                  <a:pt x="224088" y="48701"/>
                  <a:pt x="226477" y="52461"/>
                  <a:pt x="226477" y="56619"/>
                </a:cubicBezTo>
                <a:cubicBezTo>
                  <a:pt x="226477" y="60777"/>
                  <a:pt x="224088" y="64537"/>
                  <a:pt x="220328" y="66262"/>
                </a:cubicBezTo>
                <a:lnTo>
                  <a:pt x="123633" y="110938"/>
                </a:lnTo>
                <a:cubicBezTo>
                  <a:pt x="117042" y="113990"/>
                  <a:pt x="109434" y="113990"/>
                  <a:pt x="102843" y="110938"/>
                </a:cubicBezTo>
                <a:lnTo>
                  <a:pt x="6148" y="66262"/>
                </a:lnTo>
                <a:cubicBezTo>
                  <a:pt x="2389" y="64493"/>
                  <a:pt x="0" y="60733"/>
                  <a:pt x="0" y="56619"/>
                </a:cubicBezTo>
                <a:cubicBezTo>
                  <a:pt x="0" y="52505"/>
                  <a:pt x="2389" y="48701"/>
                  <a:pt x="6148" y="46976"/>
                </a:cubicBezTo>
                <a:lnTo>
                  <a:pt x="102843" y="2300"/>
                </a:lnTo>
                <a:close/>
                <a:moveTo>
                  <a:pt x="21276" y="96607"/>
                </a:moveTo>
                <a:lnTo>
                  <a:pt x="93952" y="130180"/>
                </a:lnTo>
                <a:cubicBezTo>
                  <a:pt x="106205" y="135842"/>
                  <a:pt x="120316" y="135842"/>
                  <a:pt x="132569" y="130180"/>
                </a:cubicBezTo>
                <a:lnTo>
                  <a:pt x="205245" y="96607"/>
                </a:lnTo>
                <a:lnTo>
                  <a:pt x="220328" y="103595"/>
                </a:lnTo>
                <a:cubicBezTo>
                  <a:pt x="224088" y="105321"/>
                  <a:pt x="226477" y="109080"/>
                  <a:pt x="226477" y="113238"/>
                </a:cubicBezTo>
                <a:cubicBezTo>
                  <a:pt x="226477" y="117396"/>
                  <a:pt x="224088" y="121156"/>
                  <a:pt x="220328" y="122881"/>
                </a:cubicBezTo>
                <a:lnTo>
                  <a:pt x="123633" y="167557"/>
                </a:lnTo>
                <a:cubicBezTo>
                  <a:pt x="117042" y="170610"/>
                  <a:pt x="109434" y="170610"/>
                  <a:pt x="102843" y="167557"/>
                </a:cubicBezTo>
                <a:lnTo>
                  <a:pt x="6148" y="122881"/>
                </a:lnTo>
                <a:cubicBezTo>
                  <a:pt x="2389" y="121112"/>
                  <a:pt x="0" y="117352"/>
                  <a:pt x="0" y="113238"/>
                </a:cubicBezTo>
                <a:cubicBezTo>
                  <a:pt x="0" y="109125"/>
                  <a:pt x="2389" y="105321"/>
                  <a:pt x="6148" y="103595"/>
                </a:cubicBezTo>
                <a:lnTo>
                  <a:pt x="21232" y="96607"/>
                </a:lnTo>
                <a:close/>
                <a:moveTo>
                  <a:pt x="6148" y="160215"/>
                </a:moveTo>
                <a:lnTo>
                  <a:pt x="21232" y="153226"/>
                </a:lnTo>
                <a:lnTo>
                  <a:pt x="93908" y="186799"/>
                </a:lnTo>
                <a:cubicBezTo>
                  <a:pt x="106161" y="192461"/>
                  <a:pt x="120272" y="192461"/>
                  <a:pt x="132524" y="186799"/>
                </a:cubicBezTo>
                <a:lnTo>
                  <a:pt x="205200" y="153226"/>
                </a:lnTo>
                <a:lnTo>
                  <a:pt x="220284" y="160215"/>
                </a:lnTo>
                <a:cubicBezTo>
                  <a:pt x="224044" y="161940"/>
                  <a:pt x="226433" y="165700"/>
                  <a:pt x="226433" y="169858"/>
                </a:cubicBezTo>
                <a:cubicBezTo>
                  <a:pt x="226433" y="174016"/>
                  <a:pt x="224044" y="177775"/>
                  <a:pt x="220284" y="179501"/>
                </a:cubicBezTo>
                <a:lnTo>
                  <a:pt x="123589" y="224177"/>
                </a:lnTo>
                <a:cubicBezTo>
                  <a:pt x="116998" y="227229"/>
                  <a:pt x="109390" y="227229"/>
                  <a:pt x="102799" y="224177"/>
                </a:cubicBezTo>
                <a:lnTo>
                  <a:pt x="6148" y="179501"/>
                </a:lnTo>
                <a:cubicBezTo>
                  <a:pt x="2389" y="177731"/>
                  <a:pt x="0" y="173971"/>
                  <a:pt x="0" y="169858"/>
                </a:cubicBezTo>
                <a:cubicBezTo>
                  <a:pt x="0" y="165744"/>
                  <a:pt x="2389" y="161940"/>
                  <a:pt x="6148" y="160215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6651694" y="1283368"/>
            <a:ext cx="5114601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Objective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651694" y="1585337"/>
            <a:ext cx="5095728" cy="679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Establish a robust, cost-effective bot infrastructure that leverages modern cloud paradigms to deliver </a:t>
            </a:r>
            <a:r>
              <a:rPr lang="en-US" sz="1189" b="1" dirty="0">
                <a:solidFill>
                  <a:srgbClr val="00A9E0"/>
                </a:solidFill>
                <a:highlight>
                  <a:srgbClr val="00A9E0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zero-idle-cost operations </a:t>
            </a:r>
            <a:r>
              <a:rPr lang="en-US" sz="1189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automatic scaling.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96334" y="2604483"/>
            <a:ext cx="11418204" cy="2019418"/>
          </a:xfrm>
          <a:custGeom>
            <a:avLst/>
            <a:gdLst/>
            <a:ahLst/>
            <a:cxnLst/>
            <a:rect l="l" t="t" r="r" b="b"/>
            <a:pathLst>
              <a:path w="11418204" h="2019418">
                <a:moveTo>
                  <a:pt x="0" y="0"/>
                </a:moveTo>
                <a:lnTo>
                  <a:pt x="11418204" y="0"/>
                </a:lnTo>
                <a:lnTo>
                  <a:pt x="11418204" y="2019418"/>
                </a:lnTo>
                <a:lnTo>
                  <a:pt x="0" y="2019418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396334" y="2604483"/>
            <a:ext cx="37746" cy="2019418"/>
          </a:xfrm>
          <a:custGeom>
            <a:avLst/>
            <a:gdLst/>
            <a:ahLst/>
            <a:cxnLst/>
            <a:rect l="l" t="t" r="r" b="b"/>
            <a:pathLst>
              <a:path w="37746" h="2019418">
                <a:moveTo>
                  <a:pt x="0" y="0"/>
                </a:moveTo>
                <a:lnTo>
                  <a:pt x="37746" y="0"/>
                </a:lnTo>
                <a:lnTo>
                  <a:pt x="37746" y="2019418"/>
                </a:lnTo>
                <a:lnTo>
                  <a:pt x="0" y="2019418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6"/>
          <p:cNvSpPr/>
          <p:nvPr/>
        </p:nvSpPr>
        <p:spPr>
          <a:xfrm>
            <a:off x="577988" y="2793214"/>
            <a:ext cx="212322" cy="188731"/>
          </a:xfrm>
          <a:custGeom>
            <a:avLst/>
            <a:gdLst/>
            <a:ahLst/>
            <a:cxnLst/>
            <a:rect l="l" t="t" r="r" b="b"/>
            <a:pathLst>
              <a:path w="212322" h="188731">
                <a:moveTo>
                  <a:pt x="187772" y="36345"/>
                </a:moveTo>
                <a:cubicBezTo>
                  <a:pt x="190574" y="33544"/>
                  <a:pt x="195255" y="34244"/>
                  <a:pt x="196656" y="37930"/>
                </a:cubicBezTo>
                <a:cubicBezTo>
                  <a:pt x="199162" y="44455"/>
                  <a:pt x="200526" y="51569"/>
                  <a:pt x="200526" y="58978"/>
                </a:cubicBezTo>
                <a:cubicBezTo>
                  <a:pt x="200526" y="91564"/>
                  <a:pt x="174134" y="117957"/>
                  <a:pt x="141548" y="117957"/>
                </a:cubicBezTo>
                <a:cubicBezTo>
                  <a:pt x="135097" y="117957"/>
                  <a:pt x="128868" y="116925"/>
                  <a:pt x="123044" y="115008"/>
                </a:cubicBezTo>
                <a:lnTo>
                  <a:pt x="54149" y="183902"/>
                </a:lnTo>
                <a:cubicBezTo>
                  <a:pt x="43791" y="194260"/>
                  <a:pt x="26983" y="194260"/>
                  <a:pt x="16625" y="183902"/>
                </a:cubicBezTo>
                <a:cubicBezTo>
                  <a:pt x="6266" y="173544"/>
                  <a:pt x="6266" y="156735"/>
                  <a:pt x="16625" y="146377"/>
                </a:cubicBezTo>
                <a:lnTo>
                  <a:pt x="85519" y="77483"/>
                </a:lnTo>
                <a:cubicBezTo>
                  <a:pt x="83602" y="71659"/>
                  <a:pt x="82570" y="65466"/>
                  <a:pt x="82570" y="58978"/>
                </a:cubicBezTo>
                <a:cubicBezTo>
                  <a:pt x="82570" y="26393"/>
                  <a:pt x="108962" y="0"/>
                  <a:pt x="141548" y="0"/>
                </a:cubicBezTo>
                <a:cubicBezTo>
                  <a:pt x="148957" y="0"/>
                  <a:pt x="156071" y="1364"/>
                  <a:pt x="162596" y="3870"/>
                </a:cubicBezTo>
                <a:cubicBezTo>
                  <a:pt x="166282" y="5271"/>
                  <a:pt x="166946" y="9953"/>
                  <a:pt x="164181" y="12754"/>
                </a:cubicBezTo>
                <a:lnTo>
                  <a:pt x="131485" y="45450"/>
                </a:lnTo>
                <a:cubicBezTo>
                  <a:pt x="130379" y="46556"/>
                  <a:pt x="129752" y="48067"/>
                  <a:pt x="129752" y="49616"/>
                </a:cubicBezTo>
                <a:lnTo>
                  <a:pt x="129752" y="64876"/>
                </a:lnTo>
                <a:cubicBezTo>
                  <a:pt x="129752" y="68120"/>
                  <a:pt x="132406" y="70774"/>
                  <a:pt x="135650" y="70774"/>
                </a:cubicBezTo>
                <a:lnTo>
                  <a:pt x="150911" y="70774"/>
                </a:lnTo>
                <a:cubicBezTo>
                  <a:pt x="152459" y="70774"/>
                  <a:pt x="153970" y="70147"/>
                  <a:pt x="155076" y="69042"/>
                </a:cubicBezTo>
                <a:lnTo>
                  <a:pt x="187772" y="36345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802105" y="2755467"/>
            <a:ext cx="10955814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69967" y="3136703"/>
            <a:ext cx="3621741" cy="1328664"/>
          </a:xfrm>
          <a:custGeom>
            <a:avLst/>
            <a:gdLst/>
            <a:ahLst/>
            <a:cxnLst/>
            <a:rect l="l" t="t" r="r" b="b"/>
            <a:pathLst>
              <a:path w="3621741" h="1328664">
                <a:moveTo>
                  <a:pt x="0" y="0"/>
                </a:moveTo>
                <a:lnTo>
                  <a:pt x="3621741" y="0"/>
                </a:lnTo>
                <a:lnTo>
                  <a:pt x="3621741" y="1328664"/>
                </a:lnTo>
                <a:lnTo>
                  <a:pt x="0" y="1328664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729444" y="3272590"/>
            <a:ext cx="198167" cy="226477"/>
          </a:xfrm>
          <a:custGeom>
            <a:avLst/>
            <a:gdLst/>
            <a:ahLst/>
            <a:cxnLst/>
            <a:rect l="l" t="t" r="r" b="b"/>
            <a:pathLst>
              <a:path w="198167" h="226477">
                <a:moveTo>
                  <a:pt x="35387" y="46003"/>
                </a:moveTo>
                <a:cubicBezTo>
                  <a:pt x="41246" y="46003"/>
                  <a:pt x="46003" y="41246"/>
                  <a:pt x="46003" y="35387"/>
                </a:cubicBezTo>
                <a:cubicBezTo>
                  <a:pt x="46003" y="29528"/>
                  <a:pt x="41246" y="24771"/>
                  <a:pt x="35387" y="24771"/>
                </a:cubicBezTo>
                <a:cubicBezTo>
                  <a:pt x="29528" y="24771"/>
                  <a:pt x="24771" y="29528"/>
                  <a:pt x="24771" y="35387"/>
                </a:cubicBezTo>
                <a:cubicBezTo>
                  <a:pt x="24771" y="41246"/>
                  <a:pt x="29528" y="46003"/>
                  <a:pt x="35387" y="46003"/>
                </a:cubicBezTo>
                <a:close/>
                <a:moveTo>
                  <a:pt x="70774" y="35387"/>
                </a:moveTo>
                <a:cubicBezTo>
                  <a:pt x="70774" y="49896"/>
                  <a:pt x="62060" y="62370"/>
                  <a:pt x="49542" y="67810"/>
                </a:cubicBezTo>
                <a:lnTo>
                  <a:pt x="49542" y="99084"/>
                </a:lnTo>
                <a:lnTo>
                  <a:pt x="127393" y="99084"/>
                </a:lnTo>
                <a:cubicBezTo>
                  <a:pt x="139115" y="99084"/>
                  <a:pt x="148625" y="89573"/>
                  <a:pt x="148625" y="77851"/>
                </a:cubicBezTo>
                <a:lnTo>
                  <a:pt x="148625" y="67810"/>
                </a:lnTo>
                <a:cubicBezTo>
                  <a:pt x="136107" y="62370"/>
                  <a:pt x="127393" y="49896"/>
                  <a:pt x="127393" y="35387"/>
                </a:cubicBezTo>
                <a:cubicBezTo>
                  <a:pt x="127393" y="15836"/>
                  <a:pt x="143229" y="0"/>
                  <a:pt x="162780" y="0"/>
                </a:cubicBezTo>
                <a:cubicBezTo>
                  <a:pt x="182332" y="0"/>
                  <a:pt x="198167" y="15836"/>
                  <a:pt x="198167" y="35387"/>
                </a:cubicBezTo>
                <a:cubicBezTo>
                  <a:pt x="198167" y="49896"/>
                  <a:pt x="189453" y="62370"/>
                  <a:pt x="176935" y="67810"/>
                </a:cubicBezTo>
                <a:lnTo>
                  <a:pt x="176935" y="77851"/>
                </a:lnTo>
                <a:cubicBezTo>
                  <a:pt x="176935" y="105232"/>
                  <a:pt x="154774" y="127393"/>
                  <a:pt x="127393" y="127393"/>
                </a:cubicBezTo>
                <a:lnTo>
                  <a:pt x="49542" y="127393"/>
                </a:lnTo>
                <a:lnTo>
                  <a:pt x="49542" y="158666"/>
                </a:lnTo>
                <a:cubicBezTo>
                  <a:pt x="62060" y="164107"/>
                  <a:pt x="70774" y="176581"/>
                  <a:pt x="70774" y="191090"/>
                </a:cubicBezTo>
                <a:cubicBezTo>
                  <a:pt x="70774" y="210641"/>
                  <a:pt x="54938" y="226477"/>
                  <a:pt x="35387" y="226477"/>
                </a:cubicBezTo>
                <a:cubicBezTo>
                  <a:pt x="15836" y="226477"/>
                  <a:pt x="0" y="210641"/>
                  <a:pt x="0" y="191090"/>
                </a:cubicBezTo>
                <a:cubicBezTo>
                  <a:pt x="0" y="176581"/>
                  <a:pt x="8714" y="164107"/>
                  <a:pt x="21232" y="158666"/>
                </a:cubicBezTo>
                <a:lnTo>
                  <a:pt x="21232" y="67855"/>
                </a:lnTo>
                <a:cubicBezTo>
                  <a:pt x="8714" y="62370"/>
                  <a:pt x="0" y="49896"/>
                  <a:pt x="0" y="35387"/>
                </a:cubicBezTo>
                <a:cubicBezTo>
                  <a:pt x="0" y="15836"/>
                  <a:pt x="15836" y="0"/>
                  <a:pt x="35387" y="0"/>
                </a:cubicBezTo>
                <a:cubicBezTo>
                  <a:pt x="54938" y="0"/>
                  <a:pt x="70774" y="15836"/>
                  <a:pt x="70774" y="35387"/>
                </a:cubicBezTo>
                <a:close/>
                <a:moveTo>
                  <a:pt x="173396" y="35387"/>
                </a:moveTo>
                <a:cubicBezTo>
                  <a:pt x="173396" y="29528"/>
                  <a:pt x="168639" y="24771"/>
                  <a:pt x="162780" y="24771"/>
                </a:cubicBezTo>
                <a:cubicBezTo>
                  <a:pt x="156921" y="24771"/>
                  <a:pt x="152164" y="29528"/>
                  <a:pt x="152164" y="35387"/>
                </a:cubicBezTo>
                <a:cubicBezTo>
                  <a:pt x="152164" y="41246"/>
                  <a:pt x="156921" y="46003"/>
                  <a:pt x="162780" y="46003"/>
                </a:cubicBezTo>
                <a:cubicBezTo>
                  <a:pt x="168639" y="46003"/>
                  <a:pt x="173396" y="41246"/>
                  <a:pt x="173396" y="35387"/>
                </a:cubicBezTo>
                <a:close/>
                <a:moveTo>
                  <a:pt x="35387" y="201706"/>
                </a:moveTo>
                <a:cubicBezTo>
                  <a:pt x="41246" y="201706"/>
                  <a:pt x="46003" y="196949"/>
                  <a:pt x="46003" y="191090"/>
                </a:cubicBezTo>
                <a:cubicBezTo>
                  <a:pt x="46003" y="185231"/>
                  <a:pt x="41246" y="180474"/>
                  <a:pt x="35387" y="180474"/>
                </a:cubicBezTo>
                <a:cubicBezTo>
                  <a:pt x="29528" y="180474"/>
                  <a:pt x="24771" y="185231"/>
                  <a:pt x="24771" y="191090"/>
                </a:cubicBezTo>
                <a:cubicBezTo>
                  <a:pt x="24771" y="196949"/>
                  <a:pt x="29528" y="201706"/>
                  <a:pt x="35387" y="201706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1083314" y="3253717"/>
            <a:ext cx="820978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Terraform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6980" y="3593432"/>
            <a:ext cx="3463207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resource provisioning and infrastructure versioning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86980" y="4121878"/>
            <a:ext cx="311406" cy="226477"/>
          </a:xfrm>
          <a:custGeom>
            <a:avLst/>
            <a:gdLst/>
            <a:ahLst/>
            <a:cxnLst/>
            <a:rect l="l" t="t" r="r" b="b"/>
            <a:pathLst>
              <a:path w="311406" h="226477">
                <a:moveTo>
                  <a:pt x="37747" y="0"/>
                </a:moveTo>
                <a:lnTo>
                  <a:pt x="273659" y="0"/>
                </a:lnTo>
                <a:cubicBezTo>
                  <a:pt x="294492" y="0"/>
                  <a:pt x="311406" y="16914"/>
                  <a:pt x="311406" y="37747"/>
                </a:cubicBezTo>
                <a:lnTo>
                  <a:pt x="311406" y="188730"/>
                </a:lnTo>
                <a:cubicBezTo>
                  <a:pt x="311406" y="209577"/>
                  <a:pt x="294506" y="226477"/>
                  <a:pt x="273659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686980" y="4121878"/>
            <a:ext cx="368025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IaC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73524" y="4121878"/>
            <a:ext cx="802105" cy="226477"/>
          </a:xfrm>
          <a:custGeom>
            <a:avLst/>
            <a:gdLst/>
            <a:ahLst/>
            <a:cxnLst/>
            <a:rect l="l" t="t" r="r" b="b"/>
            <a:pathLst>
              <a:path w="802105" h="226477">
                <a:moveTo>
                  <a:pt x="37747" y="0"/>
                </a:moveTo>
                <a:lnTo>
                  <a:pt x="764358" y="0"/>
                </a:lnTo>
                <a:cubicBezTo>
                  <a:pt x="785205" y="0"/>
                  <a:pt x="802105" y="16900"/>
                  <a:pt x="802105" y="37747"/>
                </a:cubicBezTo>
                <a:lnTo>
                  <a:pt x="802105" y="188730"/>
                </a:lnTo>
                <a:cubicBezTo>
                  <a:pt x="802105" y="209577"/>
                  <a:pt x="785205" y="226477"/>
                  <a:pt x="764358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1073524" y="4121878"/>
            <a:ext cx="858724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Reproducible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308131" y="3136703"/>
            <a:ext cx="3621741" cy="1328664"/>
          </a:xfrm>
          <a:custGeom>
            <a:avLst/>
            <a:gdLst/>
            <a:ahLst/>
            <a:cxnLst/>
            <a:rect l="l" t="t" r="r" b="b"/>
            <a:pathLst>
              <a:path w="3621741" h="1328664">
                <a:moveTo>
                  <a:pt x="0" y="0"/>
                </a:moveTo>
                <a:lnTo>
                  <a:pt x="3621741" y="0"/>
                </a:lnTo>
                <a:lnTo>
                  <a:pt x="3621741" y="1328664"/>
                </a:lnTo>
                <a:lnTo>
                  <a:pt x="0" y="1328664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9" name="Shape 27"/>
          <p:cNvSpPr/>
          <p:nvPr/>
        </p:nvSpPr>
        <p:spPr>
          <a:xfrm>
            <a:off x="4453454" y="3272590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99216" y="-1106"/>
                </a:moveTo>
                <a:cubicBezTo>
                  <a:pt x="107975" y="-6148"/>
                  <a:pt x="118768" y="-6148"/>
                  <a:pt x="127526" y="-1106"/>
                </a:cubicBezTo>
                <a:lnTo>
                  <a:pt x="205333" y="43791"/>
                </a:lnTo>
                <a:cubicBezTo>
                  <a:pt x="214091" y="48834"/>
                  <a:pt x="219488" y="58212"/>
                  <a:pt x="219488" y="68297"/>
                </a:cubicBezTo>
                <a:lnTo>
                  <a:pt x="219488" y="158091"/>
                </a:lnTo>
                <a:cubicBezTo>
                  <a:pt x="219488" y="168221"/>
                  <a:pt x="214091" y="177554"/>
                  <a:pt x="205333" y="182597"/>
                </a:cubicBezTo>
                <a:lnTo>
                  <a:pt x="127526" y="227583"/>
                </a:lnTo>
                <a:cubicBezTo>
                  <a:pt x="118768" y="232625"/>
                  <a:pt x="107975" y="232625"/>
                  <a:pt x="99216" y="227583"/>
                </a:cubicBezTo>
                <a:lnTo>
                  <a:pt x="21453" y="182685"/>
                </a:lnTo>
                <a:cubicBezTo>
                  <a:pt x="12695" y="177643"/>
                  <a:pt x="7299" y="168265"/>
                  <a:pt x="7299" y="158180"/>
                </a:cubicBezTo>
                <a:lnTo>
                  <a:pt x="7299" y="68385"/>
                </a:lnTo>
                <a:cubicBezTo>
                  <a:pt x="7299" y="58256"/>
                  <a:pt x="12695" y="48923"/>
                  <a:pt x="21453" y="43880"/>
                </a:cubicBezTo>
                <a:lnTo>
                  <a:pt x="99216" y="-1106"/>
                </a:lnTo>
                <a:close/>
                <a:moveTo>
                  <a:pt x="191134" y="158136"/>
                </a:moveTo>
                <a:lnTo>
                  <a:pt x="191134" y="84663"/>
                </a:lnTo>
                <a:lnTo>
                  <a:pt x="127526" y="121377"/>
                </a:lnTo>
                <a:lnTo>
                  <a:pt x="127526" y="194850"/>
                </a:lnTo>
                <a:lnTo>
                  <a:pt x="191134" y="158136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4821478" y="3253717"/>
            <a:ext cx="1104074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AWS Lambda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425144" y="3593432"/>
            <a:ext cx="3463207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Serverless compute hosting the bot logic with auto-scaling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425144" y="4121878"/>
            <a:ext cx="651121" cy="226477"/>
          </a:xfrm>
          <a:custGeom>
            <a:avLst/>
            <a:gdLst/>
            <a:ahLst/>
            <a:cxnLst/>
            <a:rect l="l" t="t" r="r" b="b"/>
            <a:pathLst>
              <a:path w="651121" h="226477">
                <a:moveTo>
                  <a:pt x="37747" y="0"/>
                </a:moveTo>
                <a:lnTo>
                  <a:pt x="613374" y="0"/>
                </a:lnTo>
                <a:cubicBezTo>
                  <a:pt x="634221" y="0"/>
                  <a:pt x="651121" y="16900"/>
                  <a:pt x="651121" y="37747"/>
                </a:cubicBezTo>
                <a:lnTo>
                  <a:pt x="651121" y="188730"/>
                </a:lnTo>
                <a:cubicBezTo>
                  <a:pt x="651121" y="209577"/>
                  <a:pt x="634221" y="226477"/>
                  <a:pt x="613374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3" name="Text 31"/>
          <p:cNvSpPr/>
          <p:nvPr/>
        </p:nvSpPr>
        <p:spPr>
          <a:xfrm>
            <a:off x="4425144" y="4121878"/>
            <a:ext cx="707740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Serverless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56357" y="4121878"/>
            <a:ext cx="688867" cy="226477"/>
          </a:xfrm>
          <a:custGeom>
            <a:avLst/>
            <a:gdLst/>
            <a:ahLst/>
            <a:cxnLst/>
            <a:rect l="l" t="t" r="r" b="b"/>
            <a:pathLst>
              <a:path w="688867" h="226477">
                <a:moveTo>
                  <a:pt x="37747" y="0"/>
                </a:moveTo>
                <a:lnTo>
                  <a:pt x="651120" y="0"/>
                </a:lnTo>
                <a:cubicBezTo>
                  <a:pt x="671967" y="0"/>
                  <a:pt x="688867" y="16900"/>
                  <a:pt x="688867" y="37747"/>
                </a:cubicBezTo>
                <a:lnTo>
                  <a:pt x="688867" y="188730"/>
                </a:lnTo>
                <a:cubicBezTo>
                  <a:pt x="688867" y="209577"/>
                  <a:pt x="671967" y="226477"/>
                  <a:pt x="651120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5" name="Text 33"/>
          <p:cNvSpPr/>
          <p:nvPr/>
        </p:nvSpPr>
        <p:spPr>
          <a:xfrm>
            <a:off x="5156357" y="4121878"/>
            <a:ext cx="745486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Auto-scale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046414" y="3136703"/>
            <a:ext cx="3621741" cy="1328664"/>
          </a:xfrm>
          <a:custGeom>
            <a:avLst/>
            <a:gdLst/>
            <a:ahLst/>
            <a:cxnLst/>
            <a:rect l="l" t="t" r="r" b="b"/>
            <a:pathLst>
              <a:path w="3621741" h="1328664">
                <a:moveTo>
                  <a:pt x="0" y="0"/>
                </a:moveTo>
                <a:lnTo>
                  <a:pt x="3621741" y="0"/>
                </a:lnTo>
                <a:lnTo>
                  <a:pt x="3621741" y="1328664"/>
                </a:lnTo>
                <a:lnTo>
                  <a:pt x="0" y="1328664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7" name="Shape 35"/>
          <p:cNvSpPr/>
          <p:nvPr/>
        </p:nvSpPr>
        <p:spPr>
          <a:xfrm>
            <a:off x="8177581" y="3272590"/>
            <a:ext cx="254786" cy="226477"/>
          </a:xfrm>
          <a:custGeom>
            <a:avLst/>
            <a:gdLst/>
            <a:ahLst/>
            <a:cxnLst/>
            <a:rect l="l" t="t" r="r" b="b"/>
            <a:pathLst>
              <a:path w="254786" h="226477">
                <a:moveTo>
                  <a:pt x="109700" y="38926"/>
                </a:moveTo>
                <a:lnTo>
                  <a:pt x="145087" y="38926"/>
                </a:lnTo>
                <a:lnTo>
                  <a:pt x="145087" y="60158"/>
                </a:lnTo>
                <a:lnTo>
                  <a:pt x="109700" y="60158"/>
                </a:lnTo>
                <a:lnTo>
                  <a:pt x="109700" y="38926"/>
                </a:lnTo>
                <a:close/>
                <a:moveTo>
                  <a:pt x="106161" y="14155"/>
                </a:moveTo>
                <a:cubicBezTo>
                  <a:pt x="94439" y="14155"/>
                  <a:pt x="84929" y="23665"/>
                  <a:pt x="84929" y="35387"/>
                </a:cubicBezTo>
                <a:lnTo>
                  <a:pt x="84929" y="63697"/>
                </a:lnTo>
                <a:cubicBezTo>
                  <a:pt x="84929" y="75419"/>
                  <a:pt x="94439" y="84929"/>
                  <a:pt x="106161" y="84929"/>
                </a:cubicBezTo>
                <a:lnTo>
                  <a:pt x="113238" y="84929"/>
                </a:lnTo>
                <a:lnTo>
                  <a:pt x="113238" y="99084"/>
                </a:lnTo>
                <a:lnTo>
                  <a:pt x="14155" y="99084"/>
                </a:lnTo>
                <a:cubicBezTo>
                  <a:pt x="6325" y="99084"/>
                  <a:pt x="0" y="105409"/>
                  <a:pt x="0" y="113238"/>
                </a:cubicBezTo>
                <a:cubicBezTo>
                  <a:pt x="0" y="121068"/>
                  <a:pt x="6325" y="127393"/>
                  <a:pt x="14155" y="127393"/>
                </a:cubicBezTo>
                <a:lnTo>
                  <a:pt x="56619" y="127393"/>
                </a:lnTo>
                <a:lnTo>
                  <a:pt x="56619" y="141548"/>
                </a:lnTo>
                <a:lnTo>
                  <a:pt x="49542" y="141548"/>
                </a:lnTo>
                <a:cubicBezTo>
                  <a:pt x="37820" y="141548"/>
                  <a:pt x="28310" y="151058"/>
                  <a:pt x="28310" y="162780"/>
                </a:cubicBezTo>
                <a:lnTo>
                  <a:pt x="28310" y="191090"/>
                </a:lnTo>
                <a:cubicBezTo>
                  <a:pt x="28310" y="202812"/>
                  <a:pt x="37820" y="212322"/>
                  <a:pt x="49542" y="212322"/>
                </a:cubicBezTo>
                <a:lnTo>
                  <a:pt x="92006" y="212322"/>
                </a:lnTo>
                <a:cubicBezTo>
                  <a:pt x="103728" y="212322"/>
                  <a:pt x="113238" y="202812"/>
                  <a:pt x="113238" y="191090"/>
                </a:cubicBezTo>
                <a:lnTo>
                  <a:pt x="113238" y="162780"/>
                </a:lnTo>
                <a:cubicBezTo>
                  <a:pt x="113238" y="151058"/>
                  <a:pt x="103728" y="141548"/>
                  <a:pt x="92006" y="141548"/>
                </a:cubicBezTo>
                <a:lnTo>
                  <a:pt x="84929" y="141548"/>
                </a:lnTo>
                <a:lnTo>
                  <a:pt x="84929" y="127393"/>
                </a:lnTo>
                <a:lnTo>
                  <a:pt x="169858" y="127393"/>
                </a:lnTo>
                <a:lnTo>
                  <a:pt x="169858" y="141548"/>
                </a:lnTo>
                <a:lnTo>
                  <a:pt x="162780" y="141548"/>
                </a:lnTo>
                <a:cubicBezTo>
                  <a:pt x="151058" y="141548"/>
                  <a:pt x="141548" y="151058"/>
                  <a:pt x="141548" y="162780"/>
                </a:cubicBezTo>
                <a:lnTo>
                  <a:pt x="141548" y="191090"/>
                </a:lnTo>
                <a:cubicBezTo>
                  <a:pt x="141548" y="202812"/>
                  <a:pt x="151058" y="212322"/>
                  <a:pt x="162780" y="212322"/>
                </a:cubicBezTo>
                <a:lnTo>
                  <a:pt x="205245" y="212322"/>
                </a:lnTo>
                <a:cubicBezTo>
                  <a:pt x="216967" y="212322"/>
                  <a:pt x="226477" y="202812"/>
                  <a:pt x="226477" y="191090"/>
                </a:cubicBezTo>
                <a:lnTo>
                  <a:pt x="226477" y="162780"/>
                </a:lnTo>
                <a:cubicBezTo>
                  <a:pt x="226477" y="151058"/>
                  <a:pt x="216967" y="141548"/>
                  <a:pt x="205245" y="141548"/>
                </a:cubicBezTo>
                <a:lnTo>
                  <a:pt x="198167" y="141548"/>
                </a:lnTo>
                <a:lnTo>
                  <a:pt x="198167" y="127393"/>
                </a:lnTo>
                <a:lnTo>
                  <a:pt x="240632" y="127393"/>
                </a:lnTo>
                <a:cubicBezTo>
                  <a:pt x="248461" y="127393"/>
                  <a:pt x="254786" y="121068"/>
                  <a:pt x="254786" y="113238"/>
                </a:cubicBezTo>
                <a:cubicBezTo>
                  <a:pt x="254786" y="105409"/>
                  <a:pt x="248461" y="99084"/>
                  <a:pt x="240632" y="99084"/>
                </a:cubicBezTo>
                <a:lnTo>
                  <a:pt x="141548" y="99084"/>
                </a:lnTo>
                <a:lnTo>
                  <a:pt x="141548" y="84929"/>
                </a:lnTo>
                <a:lnTo>
                  <a:pt x="148625" y="84929"/>
                </a:lnTo>
                <a:cubicBezTo>
                  <a:pt x="160347" y="84929"/>
                  <a:pt x="169858" y="75419"/>
                  <a:pt x="169858" y="63697"/>
                </a:cubicBezTo>
                <a:lnTo>
                  <a:pt x="169858" y="35387"/>
                </a:lnTo>
                <a:cubicBezTo>
                  <a:pt x="169858" y="23665"/>
                  <a:pt x="160347" y="14155"/>
                  <a:pt x="148625" y="14155"/>
                </a:cubicBezTo>
                <a:lnTo>
                  <a:pt x="106161" y="14155"/>
                </a:lnTo>
                <a:close/>
                <a:moveTo>
                  <a:pt x="198167" y="166319"/>
                </a:moveTo>
                <a:lnTo>
                  <a:pt x="201706" y="166319"/>
                </a:lnTo>
                <a:lnTo>
                  <a:pt x="201706" y="187551"/>
                </a:lnTo>
                <a:lnTo>
                  <a:pt x="166319" y="187551"/>
                </a:lnTo>
                <a:lnTo>
                  <a:pt x="166319" y="166319"/>
                </a:lnTo>
                <a:lnTo>
                  <a:pt x="198167" y="166319"/>
                </a:lnTo>
                <a:close/>
                <a:moveTo>
                  <a:pt x="84929" y="166319"/>
                </a:moveTo>
                <a:lnTo>
                  <a:pt x="88467" y="166319"/>
                </a:lnTo>
                <a:lnTo>
                  <a:pt x="88467" y="187551"/>
                </a:lnTo>
                <a:lnTo>
                  <a:pt x="53080" y="187551"/>
                </a:lnTo>
                <a:lnTo>
                  <a:pt x="53080" y="166319"/>
                </a:lnTo>
                <a:lnTo>
                  <a:pt x="84929" y="16631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8" name="Text 36"/>
          <p:cNvSpPr/>
          <p:nvPr/>
        </p:nvSpPr>
        <p:spPr>
          <a:xfrm>
            <a:off x="8559761" y="3253717"/>
            <a:ext cx="1028582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Gateway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163427" y="3593432"/>
            <a:ext cx="3463207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Webhook entry point for message routing and request handling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163427" y="4121878"/>
            <a:ext cx="415207" cy="226477"/>
          </a:xfrm>
          <a:custGeom>
            <a:avLst/>
            <a:gdLst/>
            <a:ahLst/>
            <a:cxnLst/>
            <a:rect l="l" t="t" r="r" b="b"/>
            <a:pathLst>
              <a:path w="415207" h="226477">
                <a:moveTo>
                  <a:pt x="37747" y="0"/>
                </a:moveTo>
                <a:lnTo>
                  <a:pt x="377461" y="0"/>
                </a:lnTo>
                <a:cubicBezTo>
                  <a:pt x="398294" y="0"/>
                  <a:pt x="415207" y="16914"/>
                  <a:pt x="415207" y="37747"/>
                </a:cubicBezTo>
                <a:lnTo>
                  <a:pt x="415207" y="188730"/>
                </a:lnTo>
                <a:cubicBezTo>
                  <a:pt x="415207" y="209577"/>
                  <a:pt x="398308" y="226477"/>
                  <a:pt x="377461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1" name="Text 39"/>
          <p:cNvSpPr/>
          <p:nvPr/>
        </p:nvSpPr>
        <p:spPr>
          <a:xfrm>
            <a:off x="8163427" y="4121878"/>
            <a:ext cx="471827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650351" y="4121878"/>
            <a:ext cx="641684" cy="226477"/>
          </a:xfrm>
          <a:custGeom>
            <a:avLst/>
            <a:gdLst/>
            <a:ahLst/>
            <a:cxnLst/>
            <a:rect l="l" t="t" r="r" b="b"/>
            <a:pathLst>
              <a:path w="641684" h="226477">
                <a:moveTo>
                  <a:pt x="37747" y="0"/>
                </a:moveTo>
                <a:lnTo>
                  <a:pt x="603937" y="0"/>
                </a:lnTo>
                <a:cubicBezTo>
                  <a:pt x="624784" y="0"/>
                  <a:pt x="641684" y="16900"/>
                  <a:pt x="641684" y="37747"/>
                </a:cubicBezTo>
                <a:lnTo>
                  <a:pt x="641684" y="188730"/>
                </a:lnTo>
                <a:cubicBezTo>
                  <a:pt x="641684" y="209577"/>
                  <a:pt x="624784" y="226477"/>
                  <a:pt x="603937" y="226477"/>
                </a:cubicBezTo>
                <a:lnTo>
                  <a:pt x="37747" y="226477"/>
                </a:lnTo>
                <a:cubicBezTo>
                  <a:pt x="16914" y="226477"/>
                  <a:pt x="0" y="209563"/>
                  <a:pt x="0" y="18873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4A5C6A">
              <a:alpha val="3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3" name="Text 41"/>
          <p:cNvSpPr/>
          <p:nvPr/>
        </p:nvSpPr>
        <p:spPr>
          <a:xfrm>
            <a:off x="8650351" y="4121878"/>
            <a:ext cx="698303" cy="226477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Webhook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1236" y="4737022"/>
            <a:ext cx="11435190" cy="1743871"/>
          </a:xfrm>
          <a:custGeom>
            <a:avLst/>
            <a:gdLst/>
            <a:ahLst/>
            <a:cxnLst/>
            <a:rect l="l" t="t" r="r" b="b"/>
            <a:pathLst>
              <a:path w="11435190" h="1743871">
                <a:moveTo>
                  <a:pt x="0" y="0"/>
                </a:moveTo>
                <a:lnTo>
                  <a:pt x="11435190" y="0"/>
                </a:lnTo>
                <a:lnTo>
                  <a:pt x="11435190" y="1743871"/>
                </a:lnTo>
                <a:lnTo>
                  <a:pt x="0" y="1743871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4A5C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5" name="Shape 43"/>
          <p:cNvSpPr/>
          <p:nvPr/>
        </p:nvSpPr>
        <p:spPr>
          <a:xfrm>
            <a:off x="559586" y="4929527"/>
            <a:ext cx="188731" cy="188731"/>
          </a:xfrm>
          <a:custGeom>
            <a:avLst/>
            <a:gdLst/>
            <a:ahLst/>
            <a:cxnLst/>
            <a:rect l="l" t="t" r="r" b="b"/>
            <a:pathLst>
              <a:path w="188731" h="188731">
                <a:moveTo>
                  <a:pt x="0" y="29489"/>
                </a:moveTo>
                <a:cubicBezTo>
                  <a:pt x="0" y="19721"/>
                  <a:pt x="7925" y="11796"/>
                  <a:pt x="17693" y="11796"/>
                </a:cubicBezTo>
                <a:lnTo>
                  <a:pt x="53080" y="11796"/>
                </a:lnTo>
                <a:cubicBezTo>
                  <a:pt x="62849" y="11796"/>
                  <a:pt x="70774" y="19721"/>
                  <a:pt x="70774" y="29489"/>
                </a:cubicBezTo>
                <a:lnTo>
                  <a:pt x="70774" y="35387"/>
                </a:lnTo>
                <a:lnTo>
                  <a:pt x="117957" y="35387"/>
                </a:lnTo>
                <a:lnTo>
                  <a:pt x="117957" y="29489"/>
                </a:lnTo>
                <a:cubicBezTo>
                  <a:pt x="117957" y="19721"/>
                  <a:pt x="125882" y="11796"/>
                  <a:pt x="135650" y="11796"/>
                </a:cubicBezTo>
                <a:lnTo>
                  <a:pt x="171037" y="11796"/>
                </a:lnTo>
                <a:cubicBezTo>
                  <a:pt x="180805" y="11796"/>
                  <a:pt x="188731" y="19721"/>
                  <a:pt x="188731" y="29489"/>
                </a:cubicBezTo>
                <a:lnTo>
                  <a:pt x="188731" y="64876"/>
                </a:lnTo>
                <a:cubicBezTo>
                  <a:pt x="188731" y="74644"/>
                  <a:pt x="180805" y="82570"/>
                  <a:pt x="171037" y="82570"/>
                </a:cubicBezTo>
                <a:lnTo>
                  <a:pt x="135650" y="82570"/>
                </a:lnTo>
                <a:cubicBezTo>
                  <a:pt x="125882" y="82570"/>
                  <a:pt x="117957" y="74644"/>
                  <a:pt x="117957" y="64876"/>
                </a:cubicBezTo>
                <a:lnTo>
                  <a:pt x="117957" y="58978"/>
                </a:lnTo>
                <a:lnTo>
                  <a:pt x="70774" y="58978"/>
                </a:lnTo>
                <a:lnTo>
                  <a:pt x="70774" y="64876"/>
                </a:lnTo>
                <a:cubicBezTo>
                  <a:pt x="70774" y="67567"/>
                  <a:pt x="70147" y="70147"/>
                  <a:pt x="69078" y="72433"/>
                </a:cubicBezTo>
                <a:lnTo>
                  <a:pt x="94365" y="106161"/>
                </a:lnTo>
                <a:lnTo>
                  <a:pt x="123854" y="106161"/>
                </a:lnTo>
                <a:cubicBezTo>
                  <a:pt x="133623" y="106161"/>
                  <a:pt x="141548" y="114086"/>
                  <a:pt x="141548" y="123854"/>
                </a:cubicBezTo>
                <a:lnTo>
                  <a:pt x="141548" y="159241"/>
                </a:lnTo>
                <a:cubicBezTo>
                  <a:pt x="141548" y="169010"/>
                  <a:pt x="133623" y="176935"/>
                  <a:pt x="123854" y="176935"/>
                </a:cubicBezTo>
                <a:lnTo>
                  <a:pt x="88467" y="176935"/>
                </a:lnTo>
                <a:cubicBezTo>
                  <a:pt x="78699" y="176935"/>
                  <a:pt x="70774" y="169010"/>
                  <a:pt x="70774" y="159241"/>
                </a:cubicBezTo>
                <a:lnTo>
                  <a:pt x="70774" y="123854"/>
                </a:lnTo>
                <a:cubicBezTo>
                  <a:pt x="70774" y="121164"/>
                  <a:pt x="71401" y="118583"/>
                  <a:pt x="72470" y="116298"/>
                </a:cubicBezTo>
                <a:lnTo>
                  <a:pt x="47183" y="82570"/>
                </a:lnTo>
                <a:lnTo>
                  <a:pt x="17693" y="82570"/>
                </a:lnTo>
                <a:cubicBezTo>
                  <a:pt x="7925" y="82570"/>
                  <a:pt x="0" y="74644"/>
                  <a:pt x="0" y="64876"/>
                </a:cubicBezTo>
                <a:lnTo>
                  <a:pt x="0" y="2948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6" name="Text 44"/>
          <p:cNvSpPr/>
          <p:nvPr/>
        </p:nvSpPr>
        <p:spPr>
          <a:xfrm>
            <a:off x="771908" y="4891781"/>
            <a:ext cx="10984124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Message Workflow Architecture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39770" y="5273017"/>
            <a:ext cx="2451611" cy="1045568"/>
          </a:xfrm>
          <a:custGeom>
            <a:avLst/>
            <a:gdLst/>
            <a:ahLst/>
            <a:cxnLst/>
            <a:rect l="l" t="t" r="r" b="b"/>
            <a:pathLst>
              <a:path w="2451611" h="1045568">
                <a:moveTo>
                  <a:pt x="0" y="0"/>
                </a:moveTo>
                <a:lnTo>
                  <a:pt x="2451611" y="0"/>
                </a:lnTo>
                <a:lnTo>
                  <a:pt x="2451611" y="1045568"/>
                </a:lnTo>
                <a:lnTo>
                  <a:pt x="0" y="1045568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8" name="Shape 46"/>
          <p:cNvSpPr/>
          <p:nvPr/>
        </p:nvSpPr>
        <p:spPr>
          <a:xfrm>
            <a:off x="1624499" y="5390029"/>
            <a:ext cx="283096" cy="283096"/>
          </a:xfrm>
          <a:custGeom>
            <a:avLst/>
            <a:gdLst/>
            <a:ahLst/>
            <a:cxnLst/>
            <a:rect l="l" t="t" r="r" b="b"/>
            <a:pathLst>
              <a:path w="283096" h="283096">
                <a:moveTo>
                  <a:pt x="141548" y="4423"/>
                </a:moveTo>
                <a:cubicBezTo>
                  <a:pt x="65867" y="4423"/>
                  <a:pt x="4423" y="65867"/>
                  <a:pt x="4423" y="141548"/>
                </a:cubicBezTo>
                <a:cubicBezTo>
                  <a:pt x="4423" y="217229"/>
                  <a:pt x="65867" y="278673"/>
                  <a:pt x="141548" y="278673"/>
                </a:cubicBezTo>
                <a:cubicBezTo>
                  <a:pt x="217229" y="278673"/>
                  <a:pt x="278673" y="217229"/>
                  <a:pt x="278673" y="141548"/>
                </a:cubicBezTo>
                <a:cubicBezTo>
                  <a:pt x="278673" y="65867"/>
                  <a:pt x="217229" y="4423"/>
                  <a:pt x="141548" y="4423"/>
                </a:cubicBezTo>
                <a:close/>
                <a:moveTo>
                  <a:pt x="205134" y="97701"/>
                </a:moveTo>
                <a:cubicBezTo>
                  <a:pt x="203088" y="119376"/>
                  <a:pt x="194131" y="172014"/>
                  <a:pt x="189597" y="196287"/>
                </a:cubicBezTo>
                <a:cubicBezTo>
                  <a:pt x="187662" y="206572"/>
                  <a:pt x="183902" y="210000"/>
                  <a:pt x="180253" y="210331"/>
                </a:cubicBezTo>
                <a:cubicBezTo>
                  <a:pt x="172290" y="211050"/>
                  <a:pt x="166264" y="205079"/>
                  <a:pt x="158523" y="199992"/>
                </a:cubicBezTo>
                <a:cubicBezTo>
                  <a:pt x="146469" y="192085"/>
                  <a:pt x="139613" y="187164"/>
                  <a:pt x="127946" y="179423"/>
                </a:cubicBezTo>
                <a:cubicBezTo>
                  <a:pt x="114400" y="170521"/>
                  <a:pt x="123191" y="165600"/>
                  <a:pt x="130877" y="157583"/>
                </a:cubicBezTo>
                <a:cubicBezTo>
                  <a:pt x="132922" y="155482"/>
                  <a:pt x="167978" y="123578"/>
                  <a:pt x="168641" y="120703"/>
                </a:cubicBezTo>
                <a:cubicBezTo>
                  <a:pt x="168752" y="120316"/>
                  <a:pt x="168807" y="118989"/>
                  <a:pt x="167978" y="118270"/>
                </a:cubicBezTo>
                <a:cubicBezTo>
                  <a:pt x="167148" y="117551"/>
                  <a:pt x="165987" y="117828"/>
                  <a:pt x="165158" y="117994"/>
                </a:cubicBezTo>
                <a:cubicBezTo>
                  <a:pt x="163941" y="118270"/>
                  <a:pt x="144644" y="130987"/>
                  <a:pt x="107322" y="156200"/>
                </a:cubicBezTo>
                <a:cubicBezTo>
                  <a:pt x="101848" y="159960"/>
                  <a:pt x="96872" y="161785"/>
                  <a:pt x="92449" y="161674"/>
                </a:cubicBezTo>
                <a:cubicBezTo>
                  <a:pt x="87528" y="161564"/>
                  <a:pt x="78128" y="158910"/>
                  <a:pt x="71106" y="156643"/>
                </a:cubicBezTo>
                <a:cubicBezTo>
                  <a:pt x="62535" y="153878"/>
                  <a:pt x="55679" y="152385"/>
                  <a:pt x="56287" y="147630"/>
                </a:cubicBezTo>
                <a:cubicBezTo>
                  <a:pt x="56619" y="145142"/>
                  <a:pt x="59992" y="142654"/>
                  <a:pt x="66461" y="140055"/>
                </a:cubicBezTo>
                <a:cubicBezTo>
                  <a:pt x="106437" y="122638"/>
                  <a:pt x="133088" y="111137"/>
                  <a:pt x="146414" y="105608"/>
                </a:cubicBezTo>
                <a:cubicBezTo>
                  <a:pt x="184510" y="89795"/>
                  <a:pt x="192417" y="87030"/>
                  <a:pt x="197559" y="86919"/>
                </a:cubicBezTo>
                <a:cubicBezTo>
                  <a:pt x="198720" y="86919"/>
                  <a:pt x="201208" y="87196"/>
                  <a:pt x="202867" y="88523"/>
                </a:cubicBezTo>
                <a:cubicBezTo>
                  <a:pt x="203973" y="89463"/>
                  <a:pt x="204636" y="90790"/>
                  <a:pt x="204802" y="92227"/>
                </a:cubicBezTo>
                <a:cubicBezTo>
                  <a:pt x="205079" y="93997"/>
                  <a:pt x="205134" y="95821"/>
                  <a:pt x="205023" y="97646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9" name="Text 47"/>
          <p:cNvSpPr/>
          <p:nvPr/>
        </p:nvSpPr>
        <p:spPr>
          <a:xfrm>
            <a:off x="619037" y="5748618"/>
            <a:ext cx="229307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Telegram API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23755" y="6012841"/>
            <a:ext cx="22836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Message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095301" y="5682562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222319" y="123235"/>
                </a:moveTo>
                <a:cubicBezTo>
                  <a:pt x="227848" y="117706"/>
                  <a:pt x="227848" y="108727"/>
                  <a:pt x="222319" y="103197"/>
                </a:cubicBezTo>
                <a:lnTo>
                  <a:pt x="151545" y="32423"/>
                </a:lnTo>
                <a:cubicBezTo>
                  <a:pt x="146016" y="26894"/>
                  <a:pt x="137036" y="26894"/>
                  <a:pt x="131507" y="32423"/>
                </a:cubicBezTo>
                <a:cubicBezTo>
                  <a:pt x="125978" y="37953"/>
                  <a:pt x="125978" y="46932"/>
                  <a:pt x="131507" y="52461"/>
                </a:cubicBezTo>
                <a:lnTo>
                  <a:pt x="178129" y="99084"/>
                </a:lnTo>
                <a:lnTo>
                  <a:pt x="14155" y="99084"/>
                </a:lnTo>
                <a:cubicBezTo>
                  <a:pt x="6325" y="99084"/>
                  <a:pt x="0" y="105409"/>
                  <a:pt x="0" y="113238"/>
                </a:cubicBezTo>
                <a:cubicBezTo>
                  <a:pt x="0" y="121068"/>
                  <a:pt x="6325" y="127393"/>
                  <a:pt x="14155" y="127393"/>
                </a:cubicBezTo>
                <a:lnTo>
                  <a:pt x="178129" y="127393"/>
                </a:lnTo>
                <a:lnTo>
                  <a:pt x="131507" y="174016"/>
                </a:lnTo>
                <a:cubicBezTo>
                  <a:pt x="125978" y="179545"/>
                  <a:pt x="125978" y="188524"/>
                  <a:pt x="131507" y="194053"/>
                </a:cubicBezTo>
                <a:cubicBezTo>
                  <a:pt x="137036" y="199583"/>
                  <a:pt x="146016" y="199583"/>
                  <a:pt x="151545" y="194053"/>
                </a:cubicBezTo>
                <a:lnTo>
                  <a:pt x="222319" y="12327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2" name="Shape 50"/>
          <p:cNvSpPr/>
          <p:nvPr/>
        </p:nvSpPr>
        <p:spPr>
          <a:xfrm>
            <a:off x="3429354" y="5273017"/>
            <a:ext cx="2451611" cy="1045568"/>
          </a:xfrm>
          <a:custGeom>
            <a:avLst/>
            <a:gdLst/>
            <a:ahLst/>
            <a:cxnLst/>
            <a:rect l="l" t="t" r="r" b="b"/>
            <a:pathLst>
              <a:path w="2451611" h="1045568">
                <a:moveTo>
                  <a:pt x="0" y="0"/>
                </a:moveTo>
                <a:lnTo>
                  <a:pt x="2451611" y="0"/>
                </a:lnTo>
                <a:lnTo>
                  <a:pt x="2451611" y="1045568"/>
                </a:lnTo>
                <a:lnTo>
                  <a:pt x="0" y="1045568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3" name="Shape 51"/>
          <p:cNvSpPr/>
          <p:nvPr/>
        </p:nvSpPr>
        <p:spPr>
          <a:xfrm>
            <a:off x="4496390" y="5390029"/>
            <a:ext cx="318483" cy="283096"/>
          </a:xfrm>
          <a:custGeom>
            <a:avLst/>
            <a:gdLst/>
            <a:ahLst/>
            <a:cxnLst/>
            <a:rect l="l" t="t" r="r" b="b"/>
            <a:pathLst>
              <a:path w="318483" h="283096">
                <a:moveTo>
                  <a:pt x="137125" y="48657"/>
                </a:moveTo>
                <a:lnTo>
                  <a:pt x="181358" y="48657"/>
                </a:lnTo>
                <a:lnTo>
                  <a:pt x="181358" y="75197"/>
                </a:lnTo>
                <a:lnTo>
                  <a:pt x="137125" y="75197"/>
                </a:lnTo>
                <a:lnTo>
                  <a:pt x="137125" y="48657"/>
                </a:lnTo>
                <a:close/>
                <a:moveTo>
                  <a:pt x="132701" y="17693"/>
                </a:moveTo>
                <a:cubicBezTo>
                  <a:pt x="118049" y="17693"/>
                  <a:pt x="106161" y="29581"/>
                  <a:pt x="106161" y="44234"/>
                </a:cubicBezTo>
                <a:lnTo>
                  <a:pt x="106161" y="79621"/>
                </a:lnTo>
                <a:cubicBezTo>
                  <a:pt x="106161" y="94273"/>
                  <a:pt x="118049" y="106161"/>
                  <a:pt x="132701" y="106161"/>
                </a:cubicBezTo>
                <a:lnTo>
                  <a:pt x="141548" y="106161"/>
                </a:lnTo>
                <a:lnTo>
                  <a:pt x="141548" y="123854"/>
                </a:lnTo>
                <a:lnTo>
                  <a:pt x="17693" y="123854"/>
                </a:lnTo>
                <a:cubicBezTo>
                  <a:pt x="7907" y="123854"/>
                  <a:pt x="0" y="131761"/>
                  <a:pt x="0" y="141548"/>
                </a:cubicBezTo>
                <a:cubicBezTo>
                  <a:pt x="0" y="151335"/>
                  <a:pt x="7907" y="159241"/>
                  <a:pt x="17693" y="159241"/>
                </a:cubicBezTo>
                <a:lnTo>
                  <a:pt x="70774" y="159241"/>
                </a:lnTo>
                <a:lnTo>
                  <a:pt x="70774" y="176935"/>
                </a:lnTo>
                <a:lnTo>
                  <a:pt x="61927" y="176935"/>
                </a:lnTo>
                <a:cubicBezTo>
                  <a:pt x="47275" y="176935"/>
                  <a:pt x="35387" y="188823"/>
                  <a:pt x="35387" y="203475"/>
                </a:cubicBezTo>
                <a:lnTo>
                  <a:pt x="35387" y="238862"/>
                </a:lnTo>
                <a:cubicBezTo>
                  <a:pt x="35387" y="253515"/>
                  <a:pt x="47275" y="265402"/>
                  <a:pt x="61927" y="265402"/>
                </a:cubicBezTo>
                <a:lnTo>
                  <a:pt x="115008" y="265402"/>
                </a:lnTo>
                <a:cubicBezTo>
                  <a:pt x="129660" y="265402"/>
                  <a:pt x="141548" y="253515"/>
                  <a:pt x="141548" y="238862"/>
                </a:cubicBezTo>
                <a:lnTo>
                  <a:pt x="141548" y="203475"/>
                </a:lnTo>
                <a:cubicBezTo>
                  <a:pt x="141548" y="188823"/>
                  <a:pt x="129660" y="176935"/>
                  <a:pt x="115008" y="176935"/>
                </a:cubicBezTo>
                <a:lnTo>
                  <a:pt x="106161" y="176935"/>
                </a:lnTo>
                <a:lnTo>
                  <a:pt x="106161" y="159241"/>
                </a:lnTo>
                <a:lnTo>
                  <a:pt x="212322" y="159241"/>
                </a:lnTo>
                <a:lnTo>
                  <a:pt x="212322" y="176935"/>
                </a:lnTo>
                <a:lnTo>
                  <a:pt x="203475" y="176935"/>
                </a:lnTo>
                <a:cubicBezTo>
                  <a:pt x="188823" y="176935"/>
                  <a:pt x="176935" y="188823"/>
                  <a:pt x="176935" y="203475"/>
                </a:cubicBezTo>
                <a:lnTo>
                  <a:pt x="176935" y="238862"/>
                </a:lnTo>
                <a:cubicBezTo>
                  <a:pt x="176935" y="253515"/>
                  <a:pt x="188823" y="265402"/>
                  <a:pt x="203475" y="265402"/>
                </a:cubicBezTo>
                <a:lnTo>
                  <a:pt x="256556" y="265402"/>
                </a:lnTo>
                <a:cubicBezTo>
                  <a:pt x="271208" y="265402"/>
                  <a:pt x="283096" y="253515"/>
                  <a:pt x="283096" y="238862"/>
                </a:cubicBezTo>
                <a:lnTo>
                  <a:pt x="283096" y="203475"/>
                </a:lnTo>
                <a:cubicBezTo>
                  <a:pt x="283096" y="188823"/>
                  <a:pt x="271208" y="176935"/>
                  <a:pt x="256556" y="176935"/>
                </a:cubicBezTo>
                <a:lnTo>
                  <a:pt x="247709" y="176935"/>
                </a:lnTo>
                <a:lnTo>
                  <a:pt x="247709" y="159241"/>
                </a:lnTo>
                <a:lnTo>
                  <a:pt x="300789" y="159241"/>
                </a:lnTo>
                <a:cubicBezTo>
                  <a:pt x="310576" y="159241"/>
                  <a:pt x="318483" y="151335"/>
                  <a:pt x="318483" y="141548"/>
                </a:cubicBezTo>
                <a:cubicBezTo>
                  <a:pt x="318483" y="131761"/>
                  <a:pt x="310576" y="123854"/>
                  <a:pt x="300789" y="123854"/>
                </a:cubicBezTo>
                <a:lnTo>
                  <a:pt x="176935" y="123854"/>
                </a:lnTo>
                <a:lnTo>
                  <a:pt x="176935" y="106161"/>
                </a:lnTo>
                <a:lnTo>
                  <a:pt x="185782" y="106161"/>
                </a:lnTo>
                <a:cubicBezTo>
                  <a:pt x="200434" y="106161"/>
                  <a:pt x="212322" y="94273"/>
                  <a:pt x="212322" y="79621"/>
                </a:cubicBezTo>
                <a:lnTo>
                  <a:pt x="212322" y="44234"/>
                </a:lnTo>
                <a:cubicBezTo>
                  <a:pt x="212322" y="29581"/>
                  <a:pt x="200434" y="17693"/>
                  <a:pt x="185782" y="17693"/>
                </a:cubicBezTo>
                <a:lnTo>
                  <a:pt x="132701" y="17693"/>
                </a:lnTo>
                <a:close/>
                <a:moveTo>
                  <a:pt x="247709" y="207899"/>
                </a:moveTo>
                <a:lnTo>
                  <a:pt x="252132" y="207899"/>
                </a:lnTo>
                <a:lnTo>
                  <a:pt x="252132" y="234439"/>
                </a:lnTo>
                <a:lnTo>
                  <a:pt x="207899" y="234439"/>
                </a:lnTo>
                <a:lnTo>
                  <a:pt x="207899" y="207899"/>
                </a:lnTo>
                <a:lnTo>
                  <a:pt x="247709" y="207899"/>
                </a:lnTo>
                <a:close/>
                <a:moveTo>
                  <a:pt x="106161" y="207899"/>
                </a:moveTo>
                <a:lnTo>
                  <a:pt x="110584" y="207899"/>
                </a:lnTo>
                <a:lnTo>
                  <a:pt x="110584" y="234439"/>
                </a:lnTo>
                <a:lnTo>
                  <a:pt x="66351" y="234439"/>
                </a:lnTo>
                <a:lnTo>
                  <a:pt x="66351" y="207899"/>
                </a:lnTo>
                <a:lnTo>
                  <a:pt x="106161" y="20789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4" name="Text 52"/>
          <p:cNvSpPr/>
          <p:nvPr/>
        </p:nvSpPr>
        <p:spPr>
          <a:xfrm>
            <a:off x="3508621" y="5748618"/>
            <a:ext cx="229307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API Gateway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3513339" y="6012841"/>
            <a:ext cx="22836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 Webhook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984885" y="5682562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222319" y="123235"/>
                </a:moveTo>
                <a:cubicBezTo>
                  <a:pt x="227848" y="117706"/>
                  <a:pt x="227848" y="108727"/>
                  <a:pt x="222319" y="103197"/>
                </a:cubicBezTo>
                <a:lnTo>
                  <a:pt x="151545" y="32423"/>
                </a:lnTo>
                <a:cubicBezTo>
                  <a:pt x="146016" y="26894"/>
                  <a:pt x="137036" y="26894"/>
                  <a:pt x="131507" y="32423"/>
                </a:cubicBezTo>
                <a:cubicBezTo>
                  <a:pt x="125978" y="37953"/>
                  <a:pt x="125978" y="46932"/>
                  <a:pt x="131507" y="52461"/>
                </a:cubicBezTo>
                <a:lnTo>
                  <a:pt x="178129" y="99084"/>
                </a:lnTo>
                <a:lnTo>
                  <a:pt x="14155" y="99084"/>
                </a:lnTo>
                <a:cubicBezTo>
                  <a:pt x="6325" y="99084"/>
                  <a:pt x="0" y="105409"/>
                  <a:pt x="0" y="113238"/>
                </a:cubicBezTo>
                <a:cubicBezTo>
                  <a:pt x="0" y="121068"/>
                  <a:pt x="6325" y="127393"/>
                  <a:pt x="14155" y="127393"/>
                </a:cubicBezTo>
                <a:lnTo>
                  <a:pt x="178129" y="127393"/>
                </a:lnTo>
                <a:lnTo>
                  <a:pt x="131507" y="174016"/>
                </a:lnTo>
                <a:cubicBezTo>
                  <a:pt x="125978" y="179545"/>
                  <a:pt x="125978" y="188524"/>
                  <a:pt x="131507" y="194053"/>
                </a:cubicBezTo>
                <a:cubicBezTo>
                  <a:pt x="137036" y="199583"/>
                  <a:pt x="146016" y="199583"/>
                  <a:pt x="151545" y="194053"/>
                </a:cubicBezTo>
                <a:lnTo>
                  <a:pt x="222319" y="12327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7" name="Shape 55"/>
          <p:cNvSpPr/>
          <p:nvPr/>
        </p:nvSpPr>
        <p:spPr>
          <a:xfrm>
            <a:off x="6318938" y="5273017"/>
            <a:ext cx="2451611" cy="1045568"/>
          </a:xfrm>
          <a:custGeom>
            <a:avLst/>
            <a:gdLst/>
            <a:ahLst/>
            <a:cxnLst/>
            <a:rect l="l" t="t" r="r" b="b"/>
            <a:pathLst>
              <a:path w="2451611" h="1045568">
                <a:moveTo>
                  <a:pt x="0" y="0"/>
                </a:moveTo>
                <a:lnTo>
                  <a:pt x="2451611" y="0"/>
                </a:lnTo>
                <a:lnTo>
                  <a:pt x="2451611" y="1045568"/>
                </a:lnTo>
                <a:lnTo>
                  <a:pt x="0" y="1045568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8" name="Shape 56"/>
          <p:cNvSpPr/>
          <p:nvPr/>
        </p:nvSpPr>
        <p:spPr>
          <a:xfrm>
            <a:off x="7403668" y="5390029"/>
            <a:ext cx="283096" cy="283096"/>
          </a:xfrm>
          <a:custGeom>
            <a:avLst/>
            <a:gdLst/>
            <a:ahLst/>
            <a:cxnLst/>
            <a:rect l="l" t="t" r="r" b="b"/>
            <a:pathLst>
              <a:path w="283096" h="283096">
                <a:moveTo>
                  <a:pt x="124020" y="-1382"/>
                </a:moveTo>
                <a:cubicBezTo>
                  <a:pt x="134968" y="-7686"/>
                  <a:pt x="148460" y="-7686"/>
                  <a:pt x="159407" y="-1382"/>
                </a:cubicBezTo>
                <a:lnTo>
                  <a:pt x="256666" y="54739"/>
                </a:lnTo>
                <a:cubicBezTo>
                  <a:pt x="267614" y="61043"/>
                  <a:pt x="274360" y="72765"/>
                  <a:pt x="274360" y="85371"/>
                </a:cubicBezTo>
                <a:lnTo>
                  <a:pt x="274360" y="197614"/>
                </a:lnTo>
                <a:cubicBezTo>
                  <a:pt x="274360" y="210276"/>
                  <a:pt x="267614" y="221943"/>
                  <a:pt x="256666" y="228246"/>
                </a:cubicBezTo>
                <a:lnTo>
                  <a:pt x="159407" y="284478"/>
                </a:lnTo>
                <a:cubicBezTo>
                  <a:pt x="148460" y="290782"/>
                  <a:pt x="134968" y="290782"/>
                  <a:pt x="124020" y="284478"/>
                </a:cubicBezTo>
                <a:lnTo>
                  <a:pt x="26817" y="228357"/>
                </a:lnTo>
                <a:cubicBezTo>
                  <a:pt x="15869" y="222053"/>
                  <a:pt x="9123" y="210331"/>
                  <a:pt x="9123" y="197725"/>
                </a:cubicBezTo>
                <a:lnTo>
                  <a:pt x="9123" y="85482"/>
                </a:lnTo>
                <a:cubicBezTo>
                  <a:pt x="9123" y="72820"/>
                  <a:pt x="15869" y="61153"/>
                  <a:pt x="26817" y="54850"/>
                </a:cubicBezTo>
                <a:lnTo>
                  <a:pt x="124020" y="-1382"/>
                </a:lnTo>
                <a:close/>
                <a:moveTo>
                  <a:pt x="238918" y="197670"/>
                </a:moveTo>
                <a:lnTo>
                  <a:pt x="238918" y="105829"/>
                </a:lnTo>
                <a:lnTo>
                  <a:pt x="159407" y="151722"/>
                </a:lnTo>
                <a:lnTo>
                  <a:pt x="159407" y="243562"/>
                </a:lnTo>
                <a:lnTo>
                  <a:pt x="238918" y="19767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9" name="Text 57"/>
          <p:cNvSpPr/>
          <p:nvPr/>
        </p:nvSpPr>
        <p:spPr>
          <a:xfrm>
            <a:off x="6398205" y="5748618"/>
            <a:ext cx="229307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Lambda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02923" y="6012841"/>
            <a:ext cx="22836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Bot Logic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874469" y="5682562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222319" y="123235"/>
                </a:moveTo>
                <a:cubicBezTo>
                  <a:pt x="227848" y="117706"/>
                  <a:pt x="227848" y="108727"/>
                  <a:pt x="222319" y="103197"/>
                </a:cubicBezTo>
                <a:lnTo>
                  <a:pt x="151545" y="32423"/>
                </a:lnTo>
                <a:cubicBezTo>
                  <a:pt x="146016" y="26894"/>
                  <a:pt x="137036" y="26894"/>
                  <a:pt x="131507" y="32423"/>
                </a:cubicBezTo>
                <a:cubicBezTo>
                  <a:pt x="125978" y="37953"/>
                  <a:pt x="125978" y="46932"/>
                  <a:pt x="131507" y="52461"/>
                </a:cubicBezTo>
                <a:lnTo>
                  <a:pt x="178129" y="99084"/>
                </a:lnTo>
                <a:lnTo>
                  <a:pt x="14155" y="99084"/>
                </a:lnTo>
                <a:cubicBezTo>
                  <a:pt x="6325" y="99084"/>
                  <a:pt x="0" y="105409"/>
                  <a:pt x="0" y="113238"/>
                </a:cubicBezTo>
                <a:cubicBezTo>
                  <a:pt x="0" y="121068"/>
                  <a:pt x="6325" y="127393"/>
                  <a:pt x="14155" y="127393"/>
                </a:cubicBezTo>
                <a:lnTo>
                  <a:pt x="178129" y="127393"/>
                </a:lnTo>
                <a:lnTo>
                  <a:pt x="131507" y="174016"/>
                </a:lnTo>
                <a:cubicBezTo>
                  <a:pt x="125978" y="179545"/>
                  <a:pt x="125978" y="188524"/>
                  <a:pt x="131507" y="194053"/>
                </a:cubicBezTo>
                <a:cubicBezTo>
                  <a:pt x="137036" y="199583"/>
                  <a:pt x="146016" y="199583"/>
                  <a:pt x="151545" y="194053"/>
                </a:cubicBezTo>
                <a:lnTo>
                  <a:pt x="222319" y="123279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2" name="Shape 60"/>
          <p:cNvSpPr/>
          <p:nvPr/>
        </p:nvSpPr>
        <p:spPr>
          <a:xfrm>
            <a:off x="9208522" y="5273017"/>
            <a:ext cx="2451611" cy="1045568"/>
          </a:xfrm>
          <a:custGeom>
            <a:avLst/>
            <a:gdLst/>
            <a:ahLst/>
            <a:cxnLst/>
            <a:rect l="l" t="t" r="r" b="b"/>
            <a:pathLst>
              <a:path w="2451611" h="1045568">
                <a:moveTo>
                  <a:pt x="0" y="0"/>
                </a:moveTo>
                <a:lnTo>
                  <a:pt x="2451611" y="0"/>
                </a:lnTo>
                <a:lnTo>
                  <a:pt x="2451611" y="1045568"/>
                </a:lnTo>
                <a:lnTo>
                  <a:pt x="0" y="1045568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3" name="Shape 61"/>
          <p:cNvSpPr/>
          <p:nvPr/>
        </p:nvSpPr>
        <p:spPr>
          <a:xfrm>
            <a:off x="10293251" y="5390029"/>
            <a:ext cx="283096" cy="283096"/>
          </a:xfrm>
          <a:custGeom>
            <a:avLst/>
            <a:gdLst/>
            <a:ahLst/>
            <a:cxnLst/>
            <a:rect l="l" t="t" r="r" b="b"/>
            <a:pathLst>
              <a:path w="283096" h="283096">
                <a:moveTo>
                  <a:pt x="112907" y="10174"/>
                </a:moveTo>
                <a:cubicBezTo>
                  <a:pt x="119542" y="12938"/>
                  <a:pt x="123854" y="19352"/>
                  <a:pt x="123854" y="26540"/>
                </a:cubicBezTo>
                <a:lnTo>
                  <a:pt x="123854" y="70774"/>
                </a:lnTo>
                <a:lnTo>
                  <a:pt x="185782" y="70774"/>
                </a:lnTo>
                <a:cubicBezTo>
                  <a:pt x="239526" y="70774"/>
                  <a:pt x="283096" y="114344"/>
                  <a:pt x="283096" y="168088"/>
                </a:cubicBezTo>
                <a:cubicBezTo>
                  <a:pt x="283096" y="230734"/>
                  <a:pt x="238033" y="258712"/>
                  <a:pt x="227693" y="264352"/>
                </a:cubicBezTo>
                <a:cubicBezTo>
                  <a:pt x="226311" y="265126"/>
                  <a:pt x="224763" y="265402"/>
                  <a:pt x="223215" y="265402"/>
                </a:cubicBezTo>
                <a:cubicBezTo>
                  <a:pt x="217188" y="265402"/>
                  <a:pt x="212322" y="260481"/>
                  <a:pt x="212322" y="254510"/>
                </a:cubicBezTo>
                <a:cubicBezTo>
                  <a:pt x="212322" y="250363"/>
                  <a:pt x="214700" y="246548"/>
                  <a:pt x="217741" y="243728"/>
                </a:cubicBezTo>
                <a:cubicBezTo>
                  <a:pt x="222938" y="238862"/>
                  <a:pt x="230015" y="229131"/>
                  <a:pt x="230015" y="212377"/>
                </a:cubicBezTo>
                <a:cubicBezTo>
                  <a:pt x="230015" y="183072"/>
                  <a:pt x="206240" y="159297"/>
                  <a:pt x="176935" y="159297"/>
                </a:cubicBezTo>
                <a:lnTo>
                  <a:pt x="123854" y="159297"/>
                </a:lnTo>
                <a:lnTo>
                  <a:pt x="123854" y="203531"/>
                </a:lnTo>
                <a:cubicBezTo>
                  <a:pt x="123854" y="210663"/>
                  <a:pt x="119542" y="217132"/>
                  <a:pt x="112907" y="219897"/>
                </a:cubicBezTo>
                <a:cubicBezTo>
                  <a:pt x="106272" y="222662"/>
                  <a:pt x="98697" y="221113"/>
                  <a:pt x="93610" y="216082"/>
                </a:cubicBezTo>
                <a:lnTo>
                  <a:pt x="5142" y="127614"/>
                </a:lnTo>
                <a:cubicBezTo>
                  <a:pt x="-1769" y="120703"/>
                  <a:pt x="-1769" y="109479"/>
                  <a:pt x="5142" y="102567"/>
                </a:cubicBezTo>
                <a:lnTo>
                  <a:pt x="93610" y="14100"/>
                </a:lnTo>
                <a:cubicBezTo>
                  <a:pt x="98697" y="9013"/>
                  <a:pt x="106272" y="7520"/>
                  <a:pt x="112907" y="10284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4" name="Text 62"/>
          <p:cNvSpPr/>
          <p:nvPr/>
        </p:nvSpPr>
        <p:spPr>
          <a:xfrm>
            <a:off x="9287789" y="5748618"/>
            <a:ext cx="229307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 Reply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9292507" y="6012841"/>
            <a:ext cx="22836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Response</a:t>
            </a:r>
            <a:endParaRPr lang="en-US" sz="16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88C56F-E478-488B-2FBC-52A8D6C129D0}"/>
              </a:ext>
            </a:extLst>
          </p:cNvPr>
          <p:cNvSpPr txBox="1"/>
          <p:nvPr/>
        </p:nvSpPr>
        <p:spPr>
          <a:xfrm>
            <a:off x="11562598" y="6343264"/>
            <a:ext cx="76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3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2478061E-F8FE-3BD2-EC0B-FFBA38BD1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509587" y="5905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9791" y="-11564"/>
                </a:moveTo>
                <a:cubicBezTo>
                  <a:pt x="103808" y="-15225"/>
                  <a:pt x="96262" y="-15225"/>
                  <a:pt x="90279" y="-11564"/>
                </a:cubicBezTo>
                <a:cubicBezTo>
                  <a:pt x="79385" y="-4911"/>
                  <a:pt x="72643" y="-3125"/>
                  <a:pt x="59874" y="-3393"/>
                </a:cubicBezTo>
                <a:cubicBezTo>
                  <a:pt x="52864" y="-3572"/>
                  <a:pt x="46345" y="223"/>
                  <a:pt x="42952" y="6385"/>
                </a:cubicBezTo>
                <a:cubicBezTo>
                  <a:pt x="36835" y="17591"/>
                  <a:pt x="31879" y="22547"/>
                  <a:pt x="20672" y="28664"/>
                </a:cubicBezTo>
                <a:cubicBezTo>
                  <a:pt x="14511" y="32013"/>
                  <a:pt x="10760" y="38576"/>
                  <a:pt x="10894" y="45586"/>
                </a:cubicBezTo>
                <a:cubicBezTo>
                  <a:pt x="11207" y="58356"/>
                  <a:pt x="9376" y="65097"/>
                  <a:pt x="2724" y="75992"/>
                </a:cubicBezTo>
                <a:cubicBezTo>
                  <a:pt x="-938" y="81975"/>
                  <a:pt x="-938" y="89520"/>
                  <a:pt x="2724" y="95503"/>
                </a:cubicBezTo>
                <a:cubicBezTo>
                  <a:pt x="9376" y="106397"/>
                  <a:pt x="11162" y="113139"/>
                  <a:pt x="10894" y="125909"/>
                </a:cubicBezTo>
                <a:cubicBezTo>
                  <a:pt x="10716" y="132918"/>
                  <a:pt x="14511" y="139437"/>
                  <a:pt x="20672" y="142830"/>
                </a:cubicBezTo>
                <a:cubicBezTo>
                  <a:pt x="30540" y="148233"/>
                  <a:pt x="35540" y="152698"/>
                  <a:pt x="40809" y="161359"/>
                </a:cubicBezTo>
                <a:lnTo>
                  <a:pt x="19065" y="204713"/>
                </a:lnTo>
                <a:cubicBezTo>
                  <a:pt x="16431" y="210026"/>
                  <a:pt x="18574" y="216456"/>
                  <a:pt x="23842" y="219090"/>
                </a:cubicBezTo>
                <a:lnTo>
                  <a:pt x="62240" y="238289"/>
                </a:lnTo>
                <a:cubicBezTo>
                  <a:pt x="67374" y="240834"/>
                  <a:pt x="73625" y="238914"/>
                  <a:pt x="76393" y="233913"/>
                </a:cubicBezTo>
                <a:lnTo>
                  <a:pt x="99968" y="191453"/>
                </a:lnTo>
                <a:lnTo>
                  <a:pt x="123542" y="233913"/>
                </a:lnTo>
                <a:cubicBezTo>
                  <a:pt x="126310" y="238914"/>
                  <a:pt x="132561" y="240878"/>
                  <a:pt x="137696" y="238289"/>
                </a:cubicBezTo>
                <a:lnTo>
                  <a:pt x="176093" y="219090"/>
                </a:lnTo>
                <a:cubicBezTo>
                  <a:pt x="181407" y="216456"/>
                  <a:pt x="183550" y="210026"/>
                  <a:pt x="180871" y="204713"/>
                </a:cubicBezTo>
                <a:lnTo>
                  <a:pt x="159172" y="161315"/>
                </a:lnTo>
                <a:cubicBezTo>
                  <a:pt x="164396" y="152653"/>
                  <a:pt x="169441" y="148188"/>
                  <a:pt x="179308" y="142786"/>
                </a:cubicBezTo>
                <a:cubicBezTo>
                  <a:pt x="185470" y="139437"/>
                  <a:pt x="189220" y="132874"/>
                  <a:pt x="189086" y="125864"/>
                </a:cubicBezTo>
                <a:cubicBezTo>
                  <a:pt x="188774" y="113094"/>
                  <a:pt x="190604" y="106353"/>
                  <a:pt x="197257" y="95458"/>
                </a:cubicBezTo>
                <a:cubicBezTo>
                  <a:pt x="200918" y="89475"/>
                  <a:pt x="200918" y="81930"/>
                  <a:pt x="197257" y="75947"/>
                </a:cubicBezTo>
                <a:cubicBezTo>
                  <a:pt x="190604" y="65053"/>
                  <a:pt x="188818" y="58311"/>
                  <a:pt x="189086" y="45541"/>
                </a:cubicBezTo>
                <a:cubicBezTo>
                  <a:pt x="189265" y="38532"/>
                  <a:pt x="185470" y="32013"/>
                  <a:pt x="179308" y="28620"/>
                </a:cubicBezTo>
                <a:cubicBezTo>
                  <a:pt x="168101" y="22503"/>
                  <a:pt x="163145" y="17547"/>
                  <a:pt x="157029" y="6340"/>
                </a:cubicBezTo>
                <a:cubicBezTo>
                  <a:pt x="153680" y="179"/>
                  <a:pt x="147117" y="-3572"/>
                  <a:pt x="140107" y="-3438"/>
                </a:cubicBezTo>
                <a:cubicBezTo>
                  <a:pt x="127337" y="-3125"/>
                  <a:pt x="120595" y="-4956"/>
                  <a:pt x="109701" y="-11609"/>
                </a:cubicBezTo>
                <a:close/>
                <a:moveTo>
                  <a:pt x="100013" y="42863"/>
                </a:moveTo>
                <a:cubicBezTo>
                  <a:pt x="123669" y="42863"/>
                  <a:pt x="142875" y="62069"/>
                  <a:pt x="142875" y="85725"/>
                </a:cubicBezTo>
                <a:cubicBezTo>
                  <a:pt x="142875" y="109381"/>
                  <a:pt x="123669" y="128588"/>
                  <a:pt x="100013" y="128588"/>
                </a:cubicBezTo>
                <a:cubicBezTo>
                  <a:pt x="76356" y="128588"/>
                  <a:pt x="57150" y="109381"/>
                  <a:pt x="57150" y="85725"/>
                </a:cubicBezTo>
                <a:cubicBezTo>
                  <a:pt x="57150" y="62069"/>
                  <a:pt x="76356" y="42863"/>
                  <a:pt x="100012" y="42863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4314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Excellence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647700"/>
            <a:ext cx="44100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Best Practices Implemented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219200"/>
            <a:ext cx="1150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current infrastructure demonstrates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maturity</a:t>
            </a: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strategic architectural decisions that ensure scalability, cost-efficiency, and operational excellence.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581150"/>
            <a:ext cx="5638800" cy="2390775"/>
          </a:xfrm>
          <a:custGeom>
            <a:avLst/>
            <a:gdLst/>
            <a:ahLst/>
            <a:cxnLst/>
            <a:rect l="l" t="t" r="r" b="b"/>
            <a:pathLst>
              <a:path w="5638800" h="2390775">
                <a:moveTo>
                  <a:pt x="0" y="0"/>
                </a:moveTo>
                <a:lnTo>
                  <a:pt x="5638800" y="0"/>
                </a:lnTo>
                <a:lnTo>
                  <a:pt x="56388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400050" y="1581150"/>
            <a:ext cx="38100" cy="2390775"/>
          </a:xfrm>
          <a:custGeom>
            <a:avLst/>
            <a:gdLst/>
            <a:ahLst/>
            <a:cxnLst/>
            <a:rect l="l" t="t" r="r" b="b"/>
            <a:pathLst>
              <a:path w="38100" h="2390775">
                <a:moveTo>
                  <a:pt x="0" y="0"/>
                </a:moveTo>
                <a:lnTo>
                  <a:pt x="38100" y="0"/>
                </a:lnTo>
                <a:lnTo>
                  <a:pt x="381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533400" y="1695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640556" y="1790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28700" y="1695450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Infrastructure as Code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3400" y="2152650"/>
            <a:ext cx="546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Version-controlled infrastructure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ensures the bot can be redeployed in minutes without manual console errors.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0784" y="32480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776288" y="3209925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Automated, repeatable deployments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0784" y="34766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76288" y="3438525"/>
            <a:ext cx="1800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versioning in Git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0784" y="37052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76288" y="3667125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Eliminates manual configuration drift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72200" y="1581150"/>
            <a:ext cx="5638800" cy="2390775"/>
          </a:xfrm>
          <a:custGeom>
            <a:avLst/>
            <a:gdLst/>
            <a:ahLst/>
            <a:cxnLst/>
            <a:rect l="l" t="t" r="r" b="b"/>
            <a:pathLst>
              <a:path w="5638800" h="2390775">
                <a:moveTo>
                  <a:pt x="0" y="0"/>
                </a:moveTo>
                <a:lnTo>
                  <a:pt x="5638800" y="0"/>
                </a:lnTo>
                <a:lnTo>
                  <a:pt x="56388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6172200" y="1581150"/>
            <a:ext cx="38100" cy="2390775"/>
          </a:xfrm>
          <a:custGeom>
            <a:avLst/>
            <a:gdLst/>
            <a:ahLst/>
            <a:cxnLst/>
            <a:rect l="l" t="t" r="r" b="b"/>
            <a:pathLst>
              <a:path w="38100" h="2390775">
                <a:moveTo>
                  <a:pt x="0" y="0"/>
                </a:moveTo>
                <a:lnTo>
                  <a:pt x="38100" y="0"/>
                </a:lnTo>
                <a:lnTo>
                  <a:pt x="381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6305550" y="1695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20"/>
          <p:cNvSpPr/>
          <p:nvPr/>
        </p:nvSpPr>
        <p:spPr>
          <a:xfrm>
            <a:off x="6400800" y="17907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5668" y="-484"/>
                </a:moveTo>
                <a:cubicBezTo>
                  <a:pt x="99231" y="-4204"/>
                  <a:pt x="91269" y="-4204"/>
                  <a:pt x="84832" y="-484"/>
                </a:cubicBezTo>
                <a:lnTo>
                  <a:pt x="53504" y="17599"/>
                </a:lnTo>
                <a:cubicBezTo>
                  <a:pt x="47067" y="21320"/>
                  <a:pt x="43086" y="28203"/>
                  <a:pt x="43086" y="35644"/>
                </a:cubicBezTo>
                <a:lnTo>
                  <a:pt x="43086" y="73558"/>
                </a:lnTo>
                <a:lnTo>
                  <a:pt x="10232" y="92534"/>
                </a:lnTo>
                <a:cubicBezTo>
                  <a:pt x="3795" y="96255"/>
                  <a:pt x="-186" y="103138"/>
                  <a:pt x="-186" y="110579"/>
                </a:cubicBezTo>
                <a:lnTo>
                  <a:pt x="-186" y="146782"/>
                </a:lnTo>
                <a:cubicBezTo>
                  <a:pt x="-186" y="154223"/>
                  <a:pt x="3795" y="161106"/>
                  <a:pt x="10232" y="164827"/>
                </a:cubicBezTo>
                <a:lnTo>
                  <a:pt x="41597" y="182910"/>
                </a:lnTo>
                <a:cubicBezTo>
                  <a:pt x="48034" y="186630"/>
                  <a:pt x="55997" y="186630"/>
                  <a:pt x="62433" y="182910"/>
                </a:cubicBezTo>
                <a:lnTo>
                  <a:pt x="95287" y="163934"/>
                </a:lnTo>
                <a:lnTo>
                  <a:pt x="128141" y="182910"/>
                </a:lnTo>
                <a:cubicBezTo>
                  <a:pt x="134578" y="186630"/>
                  <a:pt x="142540" y="186630"/>
                  <a:pt x="148977" y="182910"/>
                </a:cubicBezTo>
                <a:lnTo>
                  <a:pt x="180268" y="164827"/>
                </a:lnTo>
                <a:cubicBezTo>
                  <a:pt x="186705" y="161106"/>
                  <a:pt x="190686" y="154223"/>
                  <a:pt x="190686" y="146782"/>
                </a:cubicBezTo>
                <a:lnTo>
                  <a:pt x="190686" y="110579"/>
                </a:lnTo>
                <a:cubicBezTo>
                  <a:pt x="190686" y="103138"/>
                  <a:pt x="186705" y="96255"/>
                  <a:pt x="180268" y="92534"/>
                </a:cubicBezTo>
                <a:lnTo>
                  <a:pt x="147414" y="73558"/>
                </a:lnTo>
                <a:lnTo>
                  <a:pt x="147414" y="35644"/>
                </a:lnTo>
                <a:cubicBezTo>
                  <a:pt x="147414" y="28203"/>
                  <a:pt x="143433" y="21320"/>
                  <a:pt x="136996" y="17599"/>
                </a:cubicBezTo>
                <a:lnTo>
                  <a:pt x="105668" y="-484"/>
                </a:lnTo>
                <a:close/>
                <a:moveTo>
                  <a:pt x="86320" y="108868"/>
                </a:moveTo>
                <a:lnTo>
                  <a:pt x="86320" y="148493"/>
                </a:lnTo>
                <a:lnTo>
                  <a:pt x="53467" y="167469"/>
                </a:lnTo>
                <a:cubicBezTo>
                  <a:pt x="53020" y="167729"/>
                  <a:pt x="52499" y="167878"/>
                  <a:pt x="51978" y="167878"/>
                </a:cubicBezTo>
                <a:lnTo>
                  <a:pt x="51978" y="128699"/>
                </a:lnTo>
                <a:lnTo>
                  <a:pt x="86320" y="108868"/>
                </a:lnTo>
                <a:close/>
                <a:moveTo>
                  <a:pt x="172417" y="109091"/>
                </a:moveTo>
                <a:cubicBezTo>
                  <a:pt x="172678" y="109538"/>
                  <a:pt x="172827" y="110058"/>
                  <a:pt x="172827" y="110579"/>
                </a:cubicBezTo>
                <a:lnTo>
                  <a:pt x="172827" y="146782"/>
                </a:lnTo>
                <a:cubicBezTo>
                  <a:pt x="172827" y="147861"/>
                  <a:pt x="172269" y="148828"/>
                  <a:pt x="171338" y="149349"/>
                </a:cubicBezTo>
                <a:lnTo>
                  <a:pt x="139973" y="167432"/>
                </a:lnTo>
                <a:cubicBezTo>
                  <a:pt x="139526" y="167692"/>
                  <a:pt x="139005" y="167841"/>
                  <a:pt x="138485" y="167841"/>
                </a:cubicBezTo>
                <a:lnTo>
                  <a:pt x="138485" y="128662"/>
                </a:lnTo>
                <a:lnTo>
                  <a:pt x="172417" y="109091"/>
                </a:lnTo>
                <a:close/>
                <a:moveTo>
                  <a:pt x="129592" y="35644"/>
                </a:moveTo>
                <a:lnTo>
                  <a:pt x="129592" y="73558"/>
                </a:lnTo>
                <a:lnTo>
                  <a:pt x="95250" y="93390"/>
                </a:lnTo>
                <a:lnTo>
                  <a:pt x="95250" y="53764"/>
                </a:lnTo>
                <a:lnTo>
                  <a:pt x="129183" y="34193"/>
                </a:lnTo>
                <a:cubicBezTo>
                  <a:pt x="129443" y="34640"/>
                  <a:pt x="129592" y="35161"/>
                  <a:pt x="129592" y="35682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1"/>
          <p:cNvSpPr/>
          <p:nvPr/>
        </p:nvSpPr>
        <p:spPr>
          <a:xfrm>
            <a:off x="6800850" y="1695450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Serverless Paradigm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05550" y="2152650"/>
            <a:ext cx="546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Zero-cost idle time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automatic scaling based on incoming message volume.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32934" y="32480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6548438" y="3209925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 only for actual executions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32934" y="34766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6"/>
          <p:cNvSpPr/>
          <p:nvPr/>
        </p:nvSpPr>
        <p:spPr>
          <a:xfrm>
            <a:off x="6548438" y="3438525"/>
            <a:ext cx="2124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Auto-scales from zero to thousands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32934" y="37052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6548438" y="3667125"/>
            <a:ext cx="1981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server maintenance overhead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00050" y="4086225"/>
            <a:ext cx="5638800" cy="2390775"/>
          </a:xfrm>
          <a:custGeom>
            <a:avLst/>
            <a:gdLst/>
            <a:ahLst/>
            <a:cxnLst/>
            <a:rect l="l" t="t" r="r" b="b"/>
            <a:pathLst>
              <a:path w="5638800" h="2390775">
                <a:moveTo>
                  <a:pt x="0" y="0"/>
                </a:moveTo>
                <a:lnTo>
                  <a:pt x="5638800" y="0"/>
                </a:lnTo>
                <a:lnTo>
                  <a:pt x="56388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2" name="Shape 30"/>
          <p:cNvSpPr/>
          <p:nvPr/>
        </p:nvSpPr>
        <p:spPr>
          <a:xfrm>
            <a:off x="400050" y="4086225"/>
            <a:ext cx="38100" cy="2390775"/>
          </a:xfrm>
          <a:custGeom>
            <a:avLst/>
            <a:gdLst/>
            <a:ahLst/>
            <a:cxnLst/>
            <a:rect l="l" t="t" r="r" b="b"/>
            <a:pathLst>
              <a:path w="38100" h="2390775">
                <a:moveTo>
                  <a:pt x="0" y="0"/>
                </a:moveTo>
                <a:lnTo>
                  <a:pt x="38100" y="0"/>
                </a:lnTo>
                <a:lnTo>
                  <a:pt x="381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3" name="Shape 31"/>
          <p:cNvSpPr/>
          <p:nvPr/>
        </p:nvSpPr>
        <p:spPr>
          <a:xfrm>
            <a:off x="533400" y="42005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Shape 32"/>
          <p:cNvSpPr/>
          <p:nvPr/>
        </p:nvSpPr>
        <p:spPr>
          <a:xfrm>
            <a:off x="640556" y="42957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5" name="Text 33"/>
          <p:cNvSpPr/>
          <p:nvPr/>
        </p:nvSpPr>
        <p:spPr>
          <a:xfrm>
            <a:off x="1028700" y="4200525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Webhook-Driven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33400" y="4657725"/>
            <a:ext cx="546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Unlike </a:t>
            </a: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"long polling,"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webhooks provide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faster response times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reduce Lambda execution costs.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60784" y="57531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8" name="Text 36"/>
          <p:cNvSpPr/>
          <p:nvPr/>
        </p:nvSpPr>
        <p:spPr>
          <a:xfrm>
            <a:off x="776288" y="5715000"/>
            <a:ext cx="1895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Event-driven instant processing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60784" y="59817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0" name="Text 38"/>
          <p:cNvSpPr/>
          <p:nvPr/>
        </p:nvSpPr>
        <p:spPr>
          <a:xfrm>
            <a:off x="776288" y="5943600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Reduces execution duration costs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60784" y="62103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2" name="Text 40"/>
          <p:cNvSpPr/>
          <p:nvPr/>
        </p:nvSpPr>
        <p:spPr>
          <a:xfrm>
            <a:off x="776288" y="6172200"/>
            <a:ext cx="1847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Eliminates polling inefficiencies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172200" y="4086225"/>
            <a:ext cx="5638800" cy="2390775"/>
          </a:xfrm>
          <a:custGeom>
            <a:avLst/>
            <a:gdLst/>
            <a:ahLst/>
            <a:cxnLst/>
            <a:rect l="l" t="t" r="r" b="b"/>
            <a:pathLst>
              <a:path w="5638800" h="2390775">
                <a:moveTo>
                  <a:pt x="0" y="0"/>
                </a:moveTo>
                <a:lnTo>
                  <a:pt x="5638800" y="0"/>
                </a:lnTo>
                <a:lnTo>
                  <a:pt x="56388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4" name="Shape 42"/>
          <p:cNvSpPr/>
          <p:nvPr/>
        </p:nvSpPr>
        <p:spPr>
          <a:xfrm>
            <a:off x="6172200" y="4086225"/>
            <a:ext cx="38100" cy="2390775"/>
          </a:xfrm>
          <a:custGeom>
            <a:avLst/>
            <a:gdLst/>
            <a:ahLst/>
            <a:cxnLst/>
            <a:rect l="l" t="t" r="r" b="b"/>
            <a:pathLst>
              <a:path w="38100" h="2390775">
                <a:moveTo>
                  <a:pt x="0" y="0"/>
                </a:moveTo>
                <a:lnTo>
                  <a:pt x="38100" y="0"/>
                </a:lnTo>
                <a:lnTo>
                  <a:pt x="38100" y="2390775"/>
                </a:lnTo>
                <a:lnTo>
                  <a:pt x="0" y="239077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5" name="Shape 43"/>
          <p:cNvSpPr/>
          <p:nvPr/>
        </p:nvSpPr>
        <p:spPr>
          <a:xfrm>
            <a:off x="6305550" y="42005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6" name="Shape 44"/>
          <p:cNvSpPr/>
          <p:nvPr/>
        </p:nvSpPr>
        <p:spPr>
          <a:xfrm>
            <a:off x="6400800" y="4295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7" name="Text 45"/>
          <p:cNvSpPr/>
          <p:nvPr/>
        </p:nvSpPr>
        <p:spPr>
          <a:xfrm>
            <a:off x="6800850" y="4200525"/>
            <a:ext cx="1362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Decoupled Logic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05550" y="4657725"/>
            <a:ext cx="546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Separation of concerns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between infrastructure (Terraform) and application code allows for independent updates.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32934" y="57531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0" name="Text 48"/>
          <p:cNvSpPr/>
          <p:nvPr/>
        </p:nvSpPr>
        <p:spPr>
          <a:xfrm>
            <a:off x="6548438" y="5715000"/>
            <a:ext cx="1628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→ Terraform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32934" y="59817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2" name="Text 50"/>
          <p:cNvSpPr/>
          <p:nvPr/>
        </p:nvSpPr>
        <p:spPr>
          <a:xfrm>
            <a:off x="6548438" y="5943600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Application → Python/Node.js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32934" y="62103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4" name="Text 52"/>
          <p:cNvSpPr/>
          <p:nvPr/>
        </p:nvSpPr>
        <p:spPr>
          <a:xfrm>
            <a:off x="6548438" y="6172200"/>
            <a:ext cx="2076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deployment pipelines</a:t>
            </a:r>
            <a:endParaRPr lang="en-US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4B0CF6F-A390-65E3-BFBB-69CC33DB0B1B}"/>
              </a:ext>
            </a:extLst>
          </p:cNvPr>
          <p:cNvSpPr txBox="1"/>
          <p:nvPr/>
        </p:nvSpPr>
        <p:spPr>
          <a:xfrm>
            <a:off x="8672513" y="6273225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4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67BAEF76-98F9-BDB8-E163-BA378A8AA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901" y="402376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0" y="0"/>
                </a:moveTo>
                <a:lnTo>
                  <a:pt x="386281" y="0"/>
                </a:lnTo>
                <a:lnTo>
                  <a:pt x="386281" y="386281"/>
                </a:lnTo>
                <a:lnTo>
                  <a:pt x="0" y="38628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418471" y="498947"/>
            <a:ext cx="193141" cy="193141"/>
          </a:xfrm>
          <a:custGeom>
            <a:avLst/>
            <a:gdLst/>
            <a:ahLst/>
            <a:cxnLst/>
            <a:rect l="l" t="t" r="r" b="b"/>
            <a:pathLst>
              <a:path w="193141" h="193141">
                <a:moveTo>
                  <a:pt x="156927" y="78463"/>
                </a:moveTo>
                <a:cubicBezTo>
                  <a:pt x="156927" y="95778"/>
                  <a:pt x="151306" y="111773"/>
                  <a:pt x="141838" y="124749"/>
                </a:cubicBezTo>
                <a:lnTo>
                  <a:pt x="189595" y="172544"/>
                </a:lnTo>
                <a:cubicBezTo>
                  <a:pt x="194310" y="177259"/>
                  <a:pt x="194310" y="184917"/>
                  <a:pt x="189595" y="189632"/>
                </a:cubicBezTo>
                <a:cubicBezTo>
                  <a:pt x="184879" y="194348"/>
                  <a:pt x="177222" y="194348"/>
                  <a:pt x="172506" y="189632"/>
                </a:cubicBezTo>
                <a:lnTo>
                  <a:pt x="124749" y="141838"/>
                </a:lnTo>
                <a:cubicBezTo>
                  <a:pt x="111773" y="151306"/>
                  <a:pt x="95778" y="156927"/>
                  <a:pt x="78463" y="156927"/>
                </a:cubicBezTo>
                <a:cubicBezTo>
                  <a:pt x="35120" y="156927"/>
                  <a:pt x="0" y="121807"/>
                  <a:pt x="0" y="78463"/>
                </a:cubicBezTo>
                <a:cubicBezTo>
                  <a:pt x="0" y="35120"/>
                  <a:pt x="35120" y="0"/>
                  <a:pt x="78463" y="0"/>
                </a:cubicBezTo>
                <a:cubicBezTo>
                  <a:pt x="121807" y="0"/>
                  <a:pt x="156927" y="35120"/>
                  <a:pt x="156927" y="78463"/>
                </a:cubicBezTo>
                <a:close/>
                <a:moveTo>
                  <a:pt x="78463" y="132784"/>
                </a:moveTo>
                <a:cubicBezTo>
                  <a:pt x="108444" y="132784"/>
                  <a:pt x="132784" y="108444"/>
                  <a:pt x="132784" y="78463"/>
                </a:cubicBezTo>
                <a:cubicBezTo>
                  <a:pt x="132784" y="48483"/>
                  <a:pt x="108444" y="24143"/>
                  <a:pt x="78463" y="24143"/>
                </a:cubicBezTo>
                <a:cubicBezTo>
                  <a:pt x="48483" y="24143"/>
                  <a:pt x="24143" y="48483"/>
                  <a:pt x="24143" y="78463"/>
                </a:cubicBezTo>
                <a:cubicBezTo>
                  <a:pt x="24143" y="108444"/>
                  <a:pt x="48483" y="132784"/>
                  <a:pt x="78463" y="132784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04752" y="321901"/>
            <a:ext cx="4739992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kern="0" spc="10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Assessment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04752" y="547232"/>
            <a:ext cx="4820467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8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Gap Analysis: Identified Weaknesses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21901" y="965703"/>
            <a:ext cx="11612578" cy="209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4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evaluation reveals </a:t>
            </a: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five major vulnerabilities</a:t>
            </a:r>
            <a:r>
              <a:rPr lang="en-US" sz="1014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the current infrastructure that require immediate attention to ensure security, reliability, and operational excellence.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37996" y="1271509"/>
            <a:ext cx="11532103" cy="901323"/>
          </a:xfrm>
          <a:custGeom>
            <a:avLst/>
            <a:gdLst/>
            <a:ahLst/>
            <a:cxnLst/>
            <a:rect l="l" t="t" r="r" b="b"/>
            <a:pathLst>
              <a:path w="11532103" h="901323">
                <a:moveTo>
                  <a:pt x="0" y="0"/>
                </a:moveTo>
                <a:lnTo>
                  <a:pt x="11532103" y="0"/>
                </a:lnTo>
                <a:lnTo>
                  <a:pt x="11532103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337996" y="1271509"/>
            <a:ext cx="32190" cy="901323"/>
          </a:xfrm>
          <a:custGeom>
            <a:avLst/>
            <a:gdLst/>
            <a:ahLst/>
            <a:cxnLst/>
            <a:rect l="l" t="t" r="r" b="b"/>
            <a:pathLst>
              <a:path w="32190" h="901323">
                <a:moveTo>
                  <a:pt x="0" y="0"/>
                </a:moveTo>
                <a:lnTo>
                  <a:pt x="32190" y="0"/>
                </a:lnTo>
                <a:lnTo>
                  <a:pt x="32190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450661" y="1368079"/>
            <a:ext cx="321901" cy="321901"/>
          </a:xfrm>
          <a:custGeom>
            <a:avLst/>
            <a:gdLst/>
            <a:ahLst/>
            <a:cxnLst/>
            <a:rect l="l" t="t" r="r" b="b"/>
            <a:pathLst>
              <a:path w="321901" h="321901">
                <a:moveTo>
                  <a:pt x="0" y="0"/>
                </a:moveTo>
                <a:lnTo>
                  <a:pt x="321901" y="0"/>
                </a:lnTo>
                <a:lnTo>
                  <a:pt x="321901" y="321901"/>
                </a:lnTo>
                <a:lnTo>
                  <a:pt x="0" y="32190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410424" y="1368079"/>
            <a:ext cx="402376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7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69133" y="1368079"/>
            <a:ext cx="1287604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 Management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239676" y="1368079"/>
            <a:ext cx="531137" cy="225331"/>
          </a:xfrm>
          <a:custGeom>
            <a:avLst/>
            <a:gdLst/>
            <a:ahLst/>
            <a:cxnLst/>
            <a:rect l="l" t="t" r="r" b="b"/>
            <a:pathLst>
              <a:path w="531137" h="225331">
                <a:moveTo>
                  <a:pt x="0" y="0"/>
                </a:moveTo>
                <a:lnTo>
                  <a:pt x="531137" y="0"/>
                </a:lnTo>
                <a:lnTo>
                  <a:pt x="531137" y="225331"/>
                </a:lnTo>
                <a:lnTo>
                  <a:pt x="0" y="225331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1239676" y="1368079"/>
            <a:ext cx="587469" cy="225331"/>
          </a:xfrm>
          <a:prstGeom prst="rect">
            <a:avLst/>
          </a:prstGeom>
          <a:noFill/>
          <a:ln/>
        </p:spPr>
        <p:txBody>
          <a:bodyPr wrap="square" lIns="96570" tIns="32190" rIns="96570" bIns="3219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69133" y="1625600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Local </a:t>
            </a:r>
            <a:r>
              <a:rPr lang="en-US" sz="887" dirty="0">
                <a:solidFill>
                  <a:srgbClr val="00A9E0"/>
                </a:solidFill>
                <a:highlight>
                  <a:srgbClr val="1A1D21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terraform.tfstate 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69133" y="1850931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File loss causes Terraform to lose track of all AWS resources, creating orphan infrastructure.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7996" y="2237212"/>
            <a:ext cx="11532103" cy="901323"/>
          </a:xfrm>
          <a:custGeom>
            <a:avLst/>
            <a:gdLst/>
            <a:ahLst/>
            <a:cxnLst/>
            <a:rect l="l" t="t" r="r" b="b"/>
            <a:pathLst>
              <a:path w="11532103" h="901323">
                <a:moveTo>
                  <a:pt x="0" y="0"/>
                </a:moveTo>
                <a:lnTo>
                  <a:pt x="11532103" y="0"/>
                </a:lnTo>
                <a:lnTo>
                  <a:pt x="11532103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337996" y="2237212"/>
            <a:ext cx="32190" cy="901323"/>
          </a:xfrm>
          <a:custGeom>
            <a:avLst/>
            <a:gdLst/>
            <a:ahLst/>
            <a:cxnLst/>
            <a:rect l="l" t="t" r="r" b="b"/>
            <a:pathLst>
              <a:path w="32190" h="901323">
                <a:moveTo>
                  <a:pt x="0" y="0"/>
                </a:moveTo>
                <a:lnTo>
                  <a:pt x="32190" y="0"/>
                </a:lnTo>
                <a:lnTo>
                  <a:pt x="32190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6"/>
          <p:cNvSpPr/>
          <p:nvPr/>
        </p:nvSpPr>
        <p:spPr>
          <a:xfrm>
            <a:off x="450661" y="2333782"/>
            <a:ext cx="321901" cy="321901"/>
          </a:xfrm>
          <a:custGeom>
            <a:avLst/>
            <a:gdLst/>
            <a:ahLst/>
            <a:cxnLst/>
            <a:rect l="l" t="t" r="r" b="b"/>
            <a:pathLst>
              <a:path w="321901" h="321901">
                <a:moveTo>
                  <a:pt x="0" y="0"/>
                </a:moveTo>
                <a:lnTo>
                  <a:pt x="321901" y="0"/>
                </a:lnTo>
                <a:lnTo>
                  <a:pt x="321901" y="321901"/>
                </a:lnTo>
                <a:lnTo>
                  <a:pt x="0" y="32190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410424" y="2333782"/>
            <a:ext cx="402376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7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69133" y="2333782"/>
            <a:ext cx="1368079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Secret Management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1354253" y="2333782"/>
            <a:ext cx="418471" cy="225331"/>
          </a:xfrm>
          <a:custGeom>
            <a:avLst/>
            <a:gdLst/>
            <a:ahLst/>
            <a:cxnLst/>
            <a:rect l="l" t="t" r="r" b="b"/>
            <a:pathLst>
              <a:path w="418471" h="225331">
                <a:moveTo>
                  <a:pt x="0" y="0"/>
                </a:moveTo>
                <a:lnTo>
                  <a:pt x="418471" y="0"/>
                </a:lnTo>
                <a:lnTo>
                  <a:pt x="418471" y="225331"/>
                </a:lnTo>
                <a:lnTo>
                  <a:pt x="0" y="225331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11354253" y="2333782"/>
            <a:ext cx="474804" cy="225331"/>
          </a:xfrm>
          <a:prstGeom prst="rect">
            <a:avLst/>
          </a:prstGeom>
          <a:noFill/>
          <a:ln/>
        </p:spPr>
        <p:txBody>
          <a:bodyPr wrap="square" lIns="96570" tIns="32190" rIns="96570" bIns="3219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69133" y="2591303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Bot Token hardcoded in Terraform variables.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69133" y="2816634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High security risk if code is pushed to a public repository, exposing credentials.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37996" y="3202915"/>
            <a:ext cx="11532103" cy="901323"/>
          </a:xfrm>
          <a:custGeom>
            <a:avLst/>
            <a:gdLst/>
            <a:ahLst/>
            <a:cxnLst/>
            <a:rect l="l" t="t" r="r" b="b"/>
            <a:pathLst>
              <a:path w="11532103" h="901323">
                <a:moveTo>
                  <a:pt x="0" y="0"/>
                </a:moveTo>
                <a:lnTo>
                  <a:pt x="11532103" y="0"/>
                </a:lnTo>
                <a:lnTo>
                  <a:pt x="11532103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Shape 24"/>
          <p:cNvSpPr/>
          <p:nvPr/>
        </p:nvSpPr>
        <p:spPr>
          <a:xfrm>
            <a:off x="337996" y="3202915"/>
            <a:ext cx="32190" cy="901323"/>
          </a:xfrm>
          <a:custGeom>
            <a:avLst/>
            <a:gdLst/>
            <a:ahLst/>
            <a:cxnLst/>
            <a:rect l="l" t="t" r="r" b="b"/>
            <a:pathLst>
              <a:path w="32190" h="901323">
                <a:moveTo>
                  <a:pt x="0" y="0"/>
                </a:moveTo>
                <a:lnTo>
                  <a:pt x="32190" y="0"/>
                </a:lnTo>
                <a:lnTo>
                  <a:pt x="32190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Shape 25"/>
          <p:cNvSpPr/>
          <p:nvPr/>
        </p:nvSpPr>
        <p:spPr>
          <a:xfrm>
            <a:off x="450661" y="3299485"/>
            <a:ext cx="321901" cy="321901"/>
          </a:xfrm>
          <a:custGeom>
            <a:avLst/>
            <a:gdLst/>
            <a:ahLst/>
            <a:cxnLst/>
            <a:rect l="l" t="t" r="r" b="b"/>
            <a:pathLst>
              <a:path w="321901" h="321901">
                <a:moveTo>
                  <a:pt x="0" y="0"/>
                </a:moveTo>
                <a:lnTo>
                  <a:pt x="321901" y="0"/>
                </a:lnTo>
                <a:lnTo>
                  <a:pt x="321901" y="321901"/>
                </a:lnTo>
                <a:lnTo>
                  <a:pt x="0" y="32190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6"/>
          <p:cNvSpPr/>
          <p:nvPr/>
        </p:nvSpPr>
        <p:spPr>
          <a:xfrm>
            <a:off x="410424" y="3299485"/>
            <a:ext cx="402376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7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69133" y="3299485"/>
            <a:ext cx="1013988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1354253" y="3299485"/>
            <a:ext cx="418471" cy="225331"/>
          </a:xfrm>
          <a:custGeom>
            <a:avLst/>
            <a:gdLst/>
            <a:ahLst/>
            <a:cxnLst/>
            <a:rect l="l" t="t" r="r" b="b"/>
            <a:pathLst>
              <a:path w="418471" h="225331">
                <a:moveTo>
                  <a:pt x="0" y="0"/>
                </a:moveTo>
                <a:lnTo>
                  <a:pt x="418471" y="0"/>
                </a:lnTo>
                <a:lnTo>
                  <a:pt x="418471" y="225331"/>
                </a:lnTo>
                <a:lnTo>
                  <a:pt x="0" y="225331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1" name="Text 29"/>
          <p:cNvSpPr/>
          <p:nvPr/>
        </p:nvSpPr>
        <p:spPr>
          <a:xfrm>
            <a:off x="11354253" y="3299485"/>
            <a:ext cx="474804" cy="225331"/>
          </a:xfrm>
          <a:prstGeom prst="rect">
            <a:avLst/>
          </a:prstGeom>
          <a:noFill/>
          <a:ln/>
        </p:spPr>
        <p:txBody>
          <a:bodyPr wrap="square" lIns="96570" tIns="32190" rIns="96570" bIns="3219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69133" y="3557006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API Gateway endpoint is public and unprotected.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69133" y="3782337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Anyone with the URL can trigger the Lambda, incurring unnecessary costs.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37996" y="4168618"/>
            <a:ext cx="11532103" cy="901323"/>
          </a:xfrm>
          <a:custGeom>
            <a:avLst/>
            <a:gdLst/>
            <a:ahLst/>
            <a:cxnLst/>
            <a:rect l="l" t="t" r="r" b="b"/>
            <a:pathLst>
              <a:path w="11532103" h="901323">
                <a:moveTo>
                  <a:pt x="0" y="0"/>
                </a:moveTo>
                <a:lnTo>
                  <a:pt x="11532103" y="0"/>
                </a:lnTo>
                <a:lnTo>
                  <a:pt x="11532103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5" name="Shape 33"/>
          <p:cNvSpPr/>
          <p:nvPr/>
        </p:nvSpPr>
        <p:spPr>
          <a:xfrm>
            <a:off x="337996" y="4168618"/>
            <a:ext cx="32190" cy="901323"/>
          </a:xfrm>
          <a:custGeom>
            <a:avLst/>
            <a:gdLst/>
            <a:ahLst/>
            <a:cxnLst/>
            <a:rect l="l" t="t" r="r" b="b"/>
            <a:pathLst>
              <a:path w="32190" h="901323">
                <a:moveTo>
                  <a:pt x="0" y="0"/>
                </a:moveTo>
                <a:lnTo>
                  <a:pt x="32190" y="0"/>
                </a:lnTo>
                <a:lnTo>
                  <a:pt x="32190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6" name="Shape 34"/>
          <p:cNvSpPr/>
          <p:nvPr/>
        </p:nvSpPr>
        <p:spPr>
          <a:xfrm>
            <a:off x="450661" y="4265188"/>
            <a:ext cx="321901" cy="321901"/>
          </a:xfrm>
          <a:custGeom>
            <a:avLst/>
            <a:gdLst/>
            <a:ahLst/>
            <a:cxnLst/>
            <a:rect l="l" t="t" r="r" b="b"/>
            <a:pathLst>
              <a:path w="321901" h="321901">
                <a:moveTo>
                  <a:pt x="0" y="0"/>
                </a:moveTo>
                <a:lnTo>
                  <a:pt x="321901" y="0"/>
                </a:lnTo>
                <a:lnTo>
                  <a:pt x="321901" y="321901"/>
                </a:lnTo>
                <a:lnTo>
                  <a:pt x="0" y="32190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7" name="Text 35"/>
          <p:cNvSpPr/>
          <p:nvPr/>
        </p:nvSpPr>
        <p:spPr>
          <a:xfrm>
            <a:off x="410424" y="4265188"/>
            <a:ext cx="402376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7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69133" y="4265188"/>
            <a:ext cx="1142749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IAM Permissions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176101" y="4265188"/>
            <a:ext cx="595517" cy="225331"/>
          </a:xfrm>
          <a:custGeom>
            <a:avLst/>
            <a:gdLst/>
            <a:ahLst/>
            <a:cxnLst/>
            <a:rect l="l" t="t" r="r" b="b"/>
            <a:pathLst>
              <a:path w="595517" h="225331">
                <a:moveTo>
                  <a:pt x="0" y="0"/>
                </a:moveTo>
                <a:lnTo>
                  <a:pt x="595517" y="0"/>
                </a:lnTo>
                <a:lnTo>
                  <a:pt x="595517" y="225331"/>
                </a:lnTo>
                <a:lnTo>
                  <a:pt x="0" y="225331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0" name="Text 38"/>
          <p:cNvSpPr/>
          <p:nvPr/>
        </p:nvSpPr>
        <p:spPr>
          <a:xfrm>
            <a:off x="11176101" y="4265188"/>
            <a:ext cx="651850" cy="225331"/>
          </a:xfrm>
          <a:prstGeom prst="rect">
            <a:avLst/>
          </a:prstGeom>
          <a:noFill/>
          <a:ln/>
        </p:spPr>
        <p:txBody>
          <a:bodyPr wrap="square" lIns="96570" tIns="32190" rIns="96570" bIns="3219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69133" y="4522709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Broad or default execution roles.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69133" y="4748040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Violates the Principle of Least Privilege, increasing blast radius.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37996" y="5134321"/>
            <a:ext cx="11532103" cy="901323"/>
          </a:xfrm>
          <a:custGeom>
            <a:avLst/>
            <a:gdLst/>
            <a:ahLst/>
            <a:cxnLst/>
            <a:rect l="l" t="t" r="r" b="b"/>
            <a:pathLst>
              <a:path w="11532103" h="901323">
                <a:moveTo>
                  <a:pt x="0" y="0"/>
                </a:moveTo>
                <a:lnTo>
                  <a:pt x="11532103" y="0"/>
                </a:lnTo>
                <a:lnTo>
                  <a:pt x="11532103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4" name="Shape 42"/>
          <p:cNvSpPr/>
          <p:nvPr/>
        </p:nvSpPr>
        <p:spPr>
          <a:xfrm>
            <a:off x="337996" y="5134321"/>
            <a:ext cx="32190" cy="901323"/>
          </a:xfrm>
          <a:custGeom>
            <a:avLst/>
            <a:gdLst/>
            <a:ahLst/>
            <a:cxnLst/>
            <a:rect l="l" t="t" r="r" b="b"/>
            <a:pathLst>
              <a:path w="32190" h="901323">
                <a:moveTo>
                  <a:pt x="0" y="0"/>
                </a:moveTo>
                <a:lnTo>
                  <a:pt x="32190" y="0"/>
                </a:lnTo>
                <a:lnTo>
                  <a:pt x="32190" y="901323"/>
                </a:lnTo>
                <a:lnTo>
                  <a:pt x="0" y="901323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5" name="Shape 43"/>
          <p:cNvSpPr/>
          <p:nvPr/>
        </p:nvSpPr>
        <p:spPr>
          <a:xfrm>
            <a:off x="450661" y="5230891"/>
            <a:ext cx="321901" cy="321901"/>
          </a:xfrm>
          <a:custGeom>
            <a:avLst/>
            <a:gdLst/>
            <a:ahLst/>
            <a:cxnLst/>
            <a:rect l="l" t="t" r="r" b="b"/>
            <a:pathLst>
              <a:path w="321901" h="321901">
                <a:moveTo>
                  <a:pt x="0" y="0"/>
                </a:moveTo>
                <a:lnTo>
                  <a:pt x="321901" y="0"/>
                </a:lnTo>
                <a:lnTo>
                  <a:pt x="321901" y="321901"/>
                </a:lnTo>
                <a:lnTo>
                  <a:pt x="0" y="321901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6" name="Text 44"/>
          <p:cNvSpPr/>
          <p:nvPr/>
        </p:nvSpPr>
        <p:spPr>
          <a:xfrm>
            <a:off x="410424" y="5230891"/>
            <a:ext cx="402376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7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69133" y="5230891"/>
            <a:ext cx="917418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Observability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176101" y="5230891"/>
            <a:ext cx="595517" cy="225331"/>
          </a:xfrm>
          <a:custGeom>
            <a:avLst/>
            <a:gdLst/>
            <a:ahLst/>
            <a:cxnLst/>
            <a:rect l="l" t="t" r="r" b="b"/>
            <a:pathLst>
              <a:path w="595517" h="225331">
                <a:moveTo>
                  <a:pt x="0" y="0"/>
                </a:moveTo>
                <a:lnTo>
                  <a:pt x="595517" y="0"/>
                </a:lnTo>
                <a:lnTo>
                  <a:pt x="595517" y="225331"/>
                </a:lnTo>
                <a:lnTo>
                  <a:pt x="0" y="225331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9" name="Text 47"/>
          <p:cNvSpPr/>
          <p:nvPr/>
        </p:nvSpPr>
        <p:spPr>
          <a:xfrm>
            <a:off x="11176101" y="5230891"/>
            <a:ext cx="651850" cy="225331"/>
          </a:xfrm>
          <a:prstGeom prst="rect">
            <a:avLst/>
          </a:prstGeom>
          <a:noFill/>
          <a:ln/>
        </p:spPr>
        <p:txBody>
          <a:bodyPr wrap="square" lIns="96570" tIns="32190" rIns="96570" bIns="3219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69133" y="5488412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Standard logging only.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69133" y="5713743"/>
            <a:ext cx="10968776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Difficult to trace failures or identify performance bottlenecks.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25120" y="6135433"/>
            <a:ext cx="11538541" cy="392719"/>
          </a:xfrm>
          <a:custGeom>
            <a:avLst/>
            <a:gdLst/>
            <a:ahLst/>
            <a:cxnLst/>
            <a:rect l="l" t="t" r="r" b="b"/>
            <a:pathLst>
              <a:path w="11538541" h="392719">
                <a:moveTo>
                  <a:pt x="0" y="0"/>
                </a:moveTo>
                <a:lnTo>
                  <a:pt x="11538541" y="0"/>
                </a:lnTo>
                <a:lnTo>
                  <a:pt x="11538541" y="392719"/>
                </a:lnTo>
                <a:lnTo>
                  <a:pt x="0" y="392719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10196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3" name="Shape 51"/>
          <p:cNvSpPr/>
          <p:nvPr/>
        </p:nvSpPr>
        <p:spPr>
          <a:xfrm>
            <a:off x="449052" y="6235223"/>
            <a:ext cx="193141" cy="193141"/>
          </a:xfrm>
          <a:custGeom>
            <a:avLst/>
            <a:gdLst/>
            <a:ahLst/>
            <a:cxnLst/>
            <a:rect l="l" t="t" r="r" b="b"/>
            <a:pathLst>
              <a:path w="193141" h="193141">
                <a:moveTo>
                  <a:pt x="96570" y="0"/>
                </a:moveTo>
                <a:cubicBezTo>
                  <a:pt x="102116" y="0"/>
                  <a:pt x="107208" y="3056"/>
                  <a:pt x="109849" y="7922"/>
                </a:cubicBezTo>
                <a:lnTo>
                  <a:pt x="191330" y="158813"/>
                </a:lnTo>
                <a:cubicBezTo>
                  <a:pt x="193857" y="163490"/>
                  <a:pt x="193744" y="169149"/>
                  <a:pt x="191028" y="173713"/>
                </a:cubicBezTo>
                <a:cubicBezTo>
                  <a:pt x="188312" y="178278"/>
                  <a:pt x="183370" y="181069"/>
                  <a:pt x="178051" y="181069"/>
                </a:cubicBezTo>
                <a:lnTo>
                  <a:pt x="15089" y="181069"/>
                </a:lnTo>
                <a:cubicBezTo>
                  <a:pt x="9770" y="181069"/>
                  <a:pt x="4866" y="178278"/>
                  <a:pt x="2112" y="173713"/>
                </a:cubicBezTo>
                <a:cubicBezTo>
                  <a:pt x="-641" y="169149"/>
                  <a:pt x="-717" y="163490"/>
                  <a:pt x="1811" y="158813"/>
                </a:cubicBezTo>
                <a:lnTo>
                  <a:pt x="83292" y="7922"/>
                </a:lnTo>
                <a:cubicBezTo>
                  <a:pt x="85932" y="3056"/>
                  <a:pt x="91025" y="0"/>
                  <a:pt x="96570" y="0"/>
                </a:cubicBezTo>
                <a:close/>
                <a:moveTo>
                  <a:pt x="96570" y="63374"/>
                </a:moveTo>
                <a:cubicBezTo>
                  <a:pt x="91553" y="63374"/>
                  <a:pt x="87517" y="67411"/>
                  <a:pt x="87517" y="72428"/>
                </a:cubicBezTo>
                <a:lnTo>
                  <a:pt x="87517" y="114677"/>
                </a:lnTo>
                <a:cubicBezTo>
                  <a:pt x="87517" y="119694"/>
                  <a:pt x="91553" y="123731"/>
                  <a:pt x="96570" y="123731"/>
                </a:cubicBezTo>
                <a:cubicBezTo>
                  <a:pt x="101587" y="123731"/>
                  <a:pt x="105624" y="119694"/>
                  <a:pt x="105624" y="114677"/>
                </a:cubicBezTo>
                <a:lnTo>
                  <a:pt x="105624" y="72428"/>
                </a:lnTo>
                <a:cubicBezTo>
                  <a:pt x="105624" y="67411"/>
                  <a:pt x="101587" y="63374"/>
                  <a:pt x="96570" y="63374"/>
                </a:cubicBezTo>
                <a:close/>
                <a:moveTo>
                  <a:pt x="106642" y="144855"/>
                </a:moveTo>
                <a:cubicBezTo>
                  <a:pt x="106871" y="141117"/>
                  <a:pt x="105007" y="137560"/>
                  <a:pt x="101802" y="135621"/>
                </a:cubicBezTo>
                <a:cubicBezTo>
                  <a:pt x="98597" y="133683"/>
                  <a:pt x="94581" y="133683"/>
                  <a:pt x="91376" y="135621"/>
                </a:cubicBezTo>
                <a:cubicBezTo>
                  <a:pt x="88171" y="137560"/>
                  <a:pt x="86307" y="141117"/>
                  <a:pt x="86536" y="144855"/>
                </a:cubicBezTo>
                <a:cubicBezTo>
                  <a:pt x="86307" y="148594"/>
                  <a:pt x="88171" y="152151"/>
                  <a:pt x="91376" y="154090"/>
                </a:cubicBezTo>
                <a:cubicBezTo>
                  <a:pt x="94581" y="156028"/>
                  <a:pt x="98597" y="156028"/>
                  <a:pt x="101802" y="154090"/>
                </a:cubicBezTo>
                <a:cubicBezTo>
                  <a:pt x="105007" y="152151"/>
                  <a:pt x="106871" y="148594"/>
                  <a:pt x="106642" y="144855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4" name="Text 52"/>
          <p:cNvSpPr/>
          <p:nvPr/>
        </p:nvSpPr>
        <p:spPr>
          <a:xfrm>
            <a:off x="762905" y="6235223"/>
            <a:ext cx="6148309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Immediate Action Required:</a:t>
            </a:r>
            <a:r>
              <a:rPr lang="en-US" sz="1014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These gaps pose security, financial, and operational risks that must be addressed.</a:t>
            </a:r>
            <a:endParaRPr lang="en-US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80EB15E-8782-83FC-F75E-9892B06343B3}"/>
              </a:ext>
            </a:extLst>
          </p:cNvPr>
          <p:cNvSpPr txBox="1"/>
          <p:nvPr/>
        </p:nvSpPr>
        <p:spPr>
          <a:xfrm>
            <a:off x="8936373" y="636621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5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8A055289-A298-5F02-09D5-79217DB82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4953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9740" y="16207"/>
                </a:moveTo>
                <a:cubicBezTo>
                  <a:pt x="64606" y="19601"/>
                  <a:pt x="65767" y="26298"/>
                  <a:pt x="62374" y="31120"/>
                </a:cubicBezTo>
                <a:lnTo>
                  <a:pt x="37371" y="66839"/>
                </a:lnTo>
                <a:cubicBezTo>
                  <a:pt x="35540" y="69428"/>
                  <a:pt x="32683" y="71080"/>
                  <a:pt x="29513" y="71348"/>
                </a:cubicBezTo>
                <a:cubicBezTo>
                  <a:pt x="26343" y="71616"/>
                  <a:pt x="23217" y="70545"/>
                  <a:pt x="20985" y="68312"/>
                </a:cubicBezTo>
                <a:lnTo>
                  <a:pt x="3125" y="50453"/>
                </a:lnTo>
                <a:cubicBezTo>
                  <a:pt x="-1027" y="46256"/>
                  <a:pt x="-1027" y="39469"/>
                  <a:pt x="3125" y="35272"/>
                </a:cubicBezTo>
                <a:cubicBezTo>
                  <a:pt x="7278" y="31075"/>
                  <a:pt x="14109" y="31120"/>
                  <a:pt x="18306" y="35272"/>
                </a:cubicBezTo>
                <a:lnTo>
                  <a:pt x="27146" y="44113"/>
                </a:lnTo>
                <a:lnTo>
                  <a:pt x="44827" y="18842"/>
                </a:lnTo>
                <a:cubicBezTo>
                  <a:pt x="48220" y="13975"/>
                  <a:pt x="54918" y="12814"/>
                  <a:pt x="59740" y="16207"/>
                </a:cubicBezTo>
                <a:close/>
                <a:moveTo>
                  <a:pt x="59740" y="87645"/>
                </a:moveTo>
                <a:cubicBezTo>
                  <a:pt x="64606" y="91038"/>
                  <a:pt x="65767" y="97735"/>
                  <a:pt x="62374" y="102557"/>
                </a:cubicBezTo>
                <a:lnTo>
                  <a:pt x="37371" y="138276"/>
                </a:lnTo>
                <a:cubicBezTo>
                  <a:pt x="35540" y="140866"/>
                  <a:pt x="32683" y="142518"/>
                  <a:pt x="29513" y="142786"/>
                </a:cubicBezTo>
                <a:cubicBezTo>
                  <a:pt x="26343" y="143054"/>
                  <a:pt x="23217" y="141982"/>
                  <a:pt x="20985" y="139750"/>
                </a:cubicBezTo>
                <a:lnTo>
                  <a:pt x="3125" y="121890"/>
                </a:lnTo>
                <a:cubicBezTo>
                  <a:pt x="-1072" y="117693"/>
                  <a:pt x="-1072" y="110907"/>
                  <a:pt x="3125" y="106754"/>
                </a:cubicBezTo>
                <a:cubicBezTo>
                  <a:pt x="7322" y="102602"/>
                  <a:pt x="14109" y="102557"/>
                  <a:pt x="18261" y="106754"/>
                </a:cubicBezTo>
                <a:lnTo>
                  <a:pt x="27102" y="115595"/>
                </a:lnTo>
                <a:lnTo>
                  <a:pt x="44782" y="90324"/>
                </a:lnTo>
                <a:cubicBezTo>
                  <a:pt x="48176" y="85457"/>
                  <a:pt x="54873" y="84296"/>
                  <a:pt x="59695" y="87690"/>
                </a:cubicBezTo>
                <a:close/>
                <a:moveTo>
                  <a:pt x="100013" y="42863"/>
                </a:moveTo>
                <a:cubicBezTo>
                  <a:pt x="100013" y="34960"/>
                  <a:pt x="106397" y="28575"/>
                  <a:pt x="114300" y="28575"/>
                </a:cubicBez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14300" y="57150"/>
                </a:lnTo>
                <a:cubicBezTo>
                  <a:pt x="106397" y="57150"/>
                  <a:pt x="100013" y="50765"/>
                  <a:pt x="100013" y="42863"/>
                </a:cubicBezTo>
                <a:close/>
                <a:moveTo>
                  <a:pt x="100013" y="114300"/>
                </a:moveTo>
                <a:cubicBezTo>
                  <a:pt x="100013" y="106397"/>
                  <a:pt x="106397" y="100013"/>
                  <a:pt x="114300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14300" y="128588"/>
                </a:lnTo>
                <a:cubicBezTo>
                  <a:pt x="106397" y="128588"/>
                  <a:pt x="100013" y="122203"/>
                  <a:pt x="100013" y="114300"/>
                </a:cubicBezTo>
                <a:close/>
                <a:moveTo>
                  <a:pt x="71438" y="185738"/>
                </a:moveTo>
                <a:cubicBezTo>
                  <a:pt x="71438" y="177835"/>
                  <a:pt x="77822" y="171450"/>
                  <a:pt x="85725" y="171450"/>
                </a:cubicBez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85725" y="200025"/>
                </a:lnTo>
                <a:cubicBezTo>
                  <a:pt x="77822" y="200025"/>
                  <a:pt x="71438" y="193640"/>
                  <a:pt x="71438" y="185738"/>
                </a:cubicBezTo>
                <a:close/>
                <a:moveTo>
                  <a:pt x="28575" y="167878"/>
                </a:moveTo>
                <a:cubicBezTo>
                  <a:pt x="38432" y="167878"/>
                  <a:pt x="46434" y="175881"/>
                  <a:pt x="46434" y="185738"/>
                </a:cubicBezTo>
                <a:cubicBezTo>
                  <a:pt x="46434" y="195594"/>
                  <a:pt x="38432" y="203597"/>
                  <a:pt x="28575" y="203597"/>
                </a:cubicBezTo>
                <a:cubicBezTo>
                  <a:pt x="18718" y="203597"/>
                  <a:pt x="10716" y="195594"/>
                  <a:pt x="10716" y="185738"/>
                </a:cubicBezTo>
                <a:cubicBezTo>
                  <a:pt x="10716" y="175881"/>
                  <a:pt x="18718" y="167878"/>
                  <a:pt x="28575" y="167878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648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Roadmap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647700"/>
            <a:ext cx="3743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Action Plan for Refactor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219200"/>
            <a:ext cx="1150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five-step strategic roadmap</a:t>
            </a: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transform the infrastructure from local-first to cloud-native, ensuring enterprise-grade security, reliability, and observability.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1600200"/>
            <a:ext cx="2190750" cy="1714500"/>
          </a:xfrm>
          <a:custGeom>
            <a:avLst/>
            <a:gdLst/>
            <a:ahLst/>
            <a:cxnLst/>
            <a:rect l="l" t="t" r="r" b="b"/>
            <a:pathLst>
              <a:path w="2190750" h="1714500">
                <a:moveTo>
                  <a:pt x="0" y="0"/>
                </a:moveTo>
                <a:lnTo>
                  <a:pt x="2190750" y="0"/>
                </a:lnTo>
                <a:lnTo>
                  <a:pt x="219075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381000" y="160020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0" y="0"/>
                </a:moveTo>
                <a:lnTo>
                  <a:pt x="2190750" y="0"/>
                </a:lnTo>
                <a:lnTo>
                  <a:pt x="219075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1249680" y="1733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302425" y="1809750"/>
            <a:ext cx="352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57200" y="226695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Secure State Storage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1963" y="2533650"/>
            <a:ext cx="20288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Migrate Terraform backend to S3 with DynamoDB locking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1787" y="2976563"/>
            <a:ext cx="276225" cy="228600"/>
          </a:xfrm>
          <a:custGeom>
            <a:avLst/>
            <a:gdLst/>
            <a:ahLst/>
            <a:cxnLst/>
            <a:rect l="l" t="t" r="r" b="b"/>
            <a:pathLst>
              <a:path w="276225" h="228600">
                <a:moveTo>
                  <a:pt x="38101" y="0"/>
                </a:moveTo>
                <a:lnTo>
                  <a:pt x="238124" y="0"/>
                </a:lnTo>
                <a:cubicBezTo>
                  <a:pt x="259167" y="0"/>
                  <a:pt x="276225" y="17058"/>
                  <a:pt x="276225" y="38101"/>
                </a:cubicBezTo>
                <a:lnTo>
                  <a:pt x="276225" y="190499"/>
                </a:lnTo>
                <a:cubicBezTo>
                  <a:pt x="276225" y="211542"/>
                  <a:pt x="259167" y="228600"/>
                  <a:pt x="2381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33212" y="2976563"/>
            <a:ext cx="3333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S3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276469" y="2976563"/>
            <a:ext cx="714375" cy="228600"/>
          </a:xfrm>
          <a:custGeom>
            <a:avLst/>
            <a:gdLst/>
            <a:ahLst/>
            <a:cxnLst/>
            <a:rect l="l" t="t" r="r" b="b"/>
            <a:pathLst>
              <a:path w="714375" h="228600">
                <a:moveTo>
                  <a:pt x="38101" y="0"/>
                </a:moveTo>
                <a:lnTo>
                  <a:pt x="676274" y="0"/>
                </a:lnTo>
                <a:cubicBezTo>
                  <a:pt x="697317" y="0"/>
                  <a:pt x="714375" y="17058"/>
                  <a:pt x="714375" y="38101"/>
                </a:cubicBezTo>
                <a:lnTo>
                  <a:pt x="714375" y="190499"/>
                </a:lnTo>
                <a:cubicBezTo>
                  <a:pt x="714375" y="211542"/>
                  <a:pt x="697317" y="228600"/>
                  <a:pt x="6762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247894" y="2976563"/>
            <a:ext cx="771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DynamoDB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689860" y="1600200"/>
            <a:ext cx="2190750" cy="1714500"/>
          </a:xfrm>
          <a:custGeom>
            <a:avLst/>
            <a:gdLst/>
            <a:ahLst/>
            <a:cxnLst/>
            <a:rect l="l" t="t" r="r" b="b"/>
            <a:pathLst>
              <a:path w="2190750" h="1714500">
                <a:moveTo>
                  <a:pt x="0" y="0"/>
                </a:moveTo>
                <a:lnTo>
                  <a:pt x="2190750" y="0"/>
                </a:lnTo>
                <a:lnTo>
                  <a:pt x="219075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6"/>
          <p:cNvSpPr/>
          <p:nvPr/>
        </p:nvSpPr>
        <p:spPr>
          <a:xfrm>
            <a:off x="2689860" y="160020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0" y="0"/>
                </a:moveTo>
                <a:lnTo>
                  <a:pt x="2190750" y="0"/>
                </a:lnTo>
                <a:lnTo>
                  <a:pt x="219075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7"/>
          <p:cNvSpPr/>
          <p:nvPr/>
        </p:nvSpPr>
        <p:spPr>
          <a:xfrm>
            <a:off x="3558540" y="1733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3590568" y="18097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766060" y="226695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Secrets Externalization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770822" y="2533650"/>
            <a:ext cx="20288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Move bot token to AWS Secrets Manager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166467" y="2976563"/>
            <a:ext cx="514350" cy="228600"/>
          </a:xfrm>
          <a:custGeom>
            <a:avLst/>
            <a:gdLst/>
            <a:ahLst/>
            <a:cxnLst/>
            <a:rect l="l" t="t" r="r" b="b"/>
            <a:pathLst>
              <a:path w="514350" h="228600">
                <a:moveTo>
                  <a:pt x="38101" y="0"/>
                </a:moveTo>
                <a:lnTo>
                  <a:pt x="476249" y="0"/>
                </a:lnTo>
                <a:cubicBezTo>
                  <a:pt x="497292" y="0"/>
                  <a:pt x="514350" y="17058"/>
                  <a:pt x="514350" y="38101"/>
                </a:cubicBezTo>
                <a:lnTo>
                  <a:pt x="514350" y="190499"/>
                </a:lnTo>
                <a:cubicBezTo>
                  <a:pt x="514350" y="211542"/>
                  <a:pt x="497292" y="228600"/>
                  <a:pt x="4762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3137892" y="2976563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Secrets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722370" y="2976563"/>
            <a:ext cx="685800" cy="228600"/>
          </a:xfrm>
          <a:custGeom>
            <a:avLst/>
            <a:gdLst/>
            <a:ahLst/>
            <a:cxnLst/>
            <a:rect l="l" t="t" r="r" b="b"/>
            <a:pathLst>
              <a:path w="685800" h="228600">
                <a:moveTo>
                  <a:pt x="38101" y="0"/>
                </a:moveTo>
                <a:lnTo>
                  <a:pt x="647699" y="0"/>
                </a:lnTo>
                <a:cubicBezTo>
                  <a:pt x="668742" y="0"/>
                  <a:pt x="685800" y="17058"/>
                  <a:pt x="685800" y="38101"/>
                </a:cubicBezTo>
                <a:lnTo>
                  <a:pt x="685800" y="190499"/>
                </a:lnTo>
                <a:cubicBezTo>
                  <a:pt x="685800" y="211542"/>
                  <a:pt x="668742" y="228600"/>
                  <a:pt x="6476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3693795" y="2976563"/>
            <a:ext cx="7429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998720" y="1600200"/>
            <a:ext cx="2190750" cy="1714500"/>
          </a:xfrm>
          <a:custGeom>
            <a:avLst/>
            <a:gdLst/>
            <a:ahLst/>
            <a:cxnLst/>
            <a:rect l="l" t="t" r="r" b="b"/>
            <a:pathLst>
              <a:path w="2190750" h="1714500">
                <a:moveTo>
                  <a:pt x="0" y="0"/>
                </a:moveTo>
                <a:lnTo>
                  <a:pt x="2190750" y="0"/>
                </a:lnTo>
                <a:lnTo>
                  <a:pt x="219075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Shape 26"/>
          <p:cNvSpPr/>
          <p:nvPr/>
        </p:nvSpPr>
        <p:spPr>
          <a:xfrm>
            <a:off x="4998720" y="160020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0" y="0"/>
                </a:moveTo>
                <a:lnTo>
                  <a:pt x="2190750" y="0"/>
                </a:lnTo>
                <a:lnTo>
                  <a:pt x="219075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7"/>
          <p:cNvSpPr/>
          <p:nvPr/>
        </p:nvSpPr>
        <p:spPr>
          <a:xfrm>
            <a:off x="5867400" y="1733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5898475" y="18097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074920" y="226695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Webhook Security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079682" y="2533650"/>
            <a:ext cx="20288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secret_token verification in Lambda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657374" y="2976563"/>
            <a:ext cx="390525" cy="228600"/>
          </a:xfrm>
          <a:custGeom>
            <a:avLst/>
            <a:gdLst/>
            <a:ahLst/>
            <a:cxnLst/>
            <a:rect l="l" t="t" r="r" b="b"/>
            <a:pathLst>
              <a:path w="390525" h="228600">
                <a:moveTo>
                  <a:pt x="38101" y="0"/>
                </a:moveTo>
                <a:lnTo>
                  <a:pt x="352424" y="0"/>
                </a:lnTo>
                <a:cubicBezTo>
                  <a:pt x="373467" y="0"/>
                  <a:pt x="390525" y="17058"/>
                  <a:pt x="390525" y="38101"/>
                </a:cubicBezTo>
                <a:lnTo>
                  <a:pt x="390525" y="190499"/>
                </a:lnTo>
                <a:cubicBezTo>
                  <a:pt x="390525" y="211542"/>
                  <a:pt x="373467" y="228600"/>
                  <a:pt x="3524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Text 32"/>
          <p:cNvSpPr/>
          <p:nvPr/>
        </p:nvSpPr>
        <p:spPr>
          <a:xfrm>
            <a:off x="5628799" y="2976563"/>
            <a:ext cx="4476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081593" y="2976563"/>
            <a:ext cx="457200" cy="228600"/>
          </a:xfrm>
          <a:custGeom>
            <a:avLst/>
            <a:gdLst/>
            <a:ahLst/>
            <a:cxnLst/>
            <a:rect l="l" t="t" r="r" b="b"/>
            <a:pathLst>
              <a:path w="457200" h="228600">
                <a:moveTo>
                  <a:pt x="38101" y="0"/>
                </a:moveTo>
                <a:lnTo>
                  <a:pt x="419099" y="0"/>
                </a:lnTo>
                <a:cubicBezTo>
                  <a:pt x="440142" y="0"/>
                  <a:pt x="457200" y="17058"/>
                  <a:pt x="457200" y="38101"/>
                </a:cubicBezTo>
                <a:lnTo>
                  <a:pt x="457200" y="190499"/>
                </a:lnTo>
                <a:cubicBezTo>
                  <a:pt x="457200" y="211542"/>
                  <a:pt x="440142" y="228600"/>
                  <a:pt x="4190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6" name="Text 34"/>
          <p:cNvSpPr/>
          <p:nvPr/>
        </p:nvSpPr>
        <p:spPr>
          <a:xfrm>
            <a:off x="6053018" y="2976563"/>
            <a:ext cx="5143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307580" y="1600200"/>
            <a:ext cx="2190750" cy="1714500"/>
          </a:xfrm>
          <a:custGeom>
            <a:avLst/>
            <a:gdLst/>
            <a:ahLst/>
            <a:cxnLst/>
            <a:rect l="l" t="t" r="r" b="b"/>
            <a:pathLst>
              <a:path w="2190750" h="1714500">
                <a:moveTo>
                  <a:pt x="0" y="0"/>
                </a:moveTo>
                <a:lnTo>
                  <a:pt x="2190750" y="0"/>
                </a:lnTo>
                <a:lnTo>
                  <a:pt x="219075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8" name="Shape 36"/>
          <p:cNvSpPr/>
          <p:nvPr/>
        </p:nvSpPr>
        <p:spPr>
          <a:xfrm>
            <a:off x="7307580" y="160020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0" y="0"/>
                </a:moveTo>
                <a:lnTo>
                  <a:pt x="2190750" y="0"/>
                </a:lnTo>
                <a:lnTo>
                  <a:pt x="219075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9" name="Shape 37"/>
          <p:cNvSpPr/>
          <p:nvPr/>
        </p:nvSpPr>
        <p:spPr>
          <a:xfrm>
            <a:off x="8176260" y="1733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0" name="Text 38"/>
          <p:cNvSpPr/>
          <p:nvPr/>
        </p:nvSpPr>
        <p:spPr>
          <a:xfrm>
            <a:off x="8207454" y="18097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383780" y="226695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IAM Hardening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388543" y="2533650"/>
            <a:ext cx="20288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Refactor Lambda IAM for least privilege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001476" y="2976563"/>
            <a:ext cx="352425" cy="228600"/>
          </a:xfrm>
          <a:custGeom>
            <a:avLst/>
            <a:gdLst/>
            <a:ahLst/>
            <a:cxnLst/>
            <a:rect l="l" t="t" r="r" b="b"/>
            <a:pathLst>
              <a:path w="352425" h="228600">
                <a:moveTo>
                  <a:pt x="38101" y="0"/>
                </a:moveTo>
                <a:lnTo>
                  <a:pt x="314324" y="0"/>
                </a:lnTo>
                <a:cubicBezTo>
                  <a:pt x="335367" y="0"/>
                  <a:pt x="352425" y="17058"/>
                  <a:pt x="352425" y="38101"/>
                </a:cubicBezTo>
                <a:lnTo>
                  <a:pt x="352425" y="190499"/>
                </a:lnTo>
                <a:cubicBezTo>
                  <a:pt x="352425" y="211542"/>
                  <a:pt x="335367" y="228600"/>
                  <a:pt x="3143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4" name="Text 42"/>
          <p:cNvSpPr/>
          <p:nvPr/>
        </p:nvSpPr>
        <p:spPr>
          <a:xfrm>
            <a:off x="7972901" y="2976563"/>
            <a:ext cx="4095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IAM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392954" y="2976563"/>
            <a:ext cx="419100" cy="228600"/>
          </a:xfrm>
          <a:custGeom>
            <a:avLst/>
            <a:gdLst/>
            <a:ahLst/>
            <a:cxnLst/>
            <a:rect l="l" t="t" r="r" b="b"/>
            <a:pathLst>
              <a:path w="419100" h="228600">
                <a:moveTo>
                  <a:pt x="38101" y="0"/>
                </a:moveTo>
                <a:lnTo>
                  <a:pt x="380999" y="0"/>
                </a:lnTo>
                <a:cubicBezTo>
                  <a:pt x="402042" y="0"/>
                  <a:pt x="419100" y="17058"/>
                  <a:pt x="419100" y="38101"/>
                </a:cubicBezTo>
                <a:lnTo>
                  <a:pt x="419100" y="190499"/>
                </a:lnTo>
                <a:cubicBezTo>
                  <a:pt x="419100" y="211542"/>
                  <a:pt x="402042" y="228600"/>
                  <a:pt x="3809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6" name="Text 44"/>
          <p:cNvSpPr/>
          <p:nvPr/>
        </p:nvSpPr>
        <p:spPr>
          <a:xfrm>
            <a:off x="8364379" y="2976563"/>
            <a:ext cx="476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POLP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616440" y="1600200"/>
            <a:ext cx="2190750" cy="1714500"/>
          </a:xfrm>
          <a:custGeom>
            <a:avLst/>
            <a:gdLst/>
            <a:ahLst/>
            <a:cxnLst/>
            <a:rect l="l" t="t" r="r" b="b"/>
            <a:pathLst>
              <a:path w="2190750" h="1714500">
                <a:moveTo>
                  <a:pt x="0" y="0"/>
                </a:moveTo>
                <a:lnTo>
                  <a:pt x="2190750" y="0"/>
                </a:lnTo>
                <a:lnTo>
                  <a:pt x="219075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8" name="Shape 46"/>
          <p:cNvSpPr/>
          <p:nvPr/>
        </p:nvSpPr>
        <p:spPr>
          <a:xfrm>
            <a:off x="9616440" y="160020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0" y="0"/>
                </a:moveTo>
                <a:lnTo>
                  <a:pt x="2190750" y="0"/>
                </a:lnTo>
                <a:lnTo>
                  <a:pt x="219075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9" name="Shape 47"/>
          <p:cNvSpPr/>
          <p:nvPr/>
        </p:nvSpPr>
        <p:spPr>
          <a:xfrm>
            <a:off x="10485120" y="1733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0" name="Text 48"/>
          <p:cNvSpPr/>
          <p:nvPr/>
        </p:nvSpPr>
        <p:spPr>
          <a:xfrm>
            <a:off x="10517743" y="18097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692640" y="226695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Structured Logging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697403" y="2533650"/>
            <a:ext cx="20288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CloudWatch Log Groups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245328" y="2976563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38101" y="0"/>
                </a:moveTo>
                <a:lnTo>
                  <a:pt x="342899" y="0"/>
                </a:lnTo>
                <a:cubicBezTo>
                  <a:pt x="363942" y="0"/>
                  <a:pt x="381000" y="17058"/>
                  <a:pt x="381000" y="38101"/>
                </a:cubicBezTo>
                <a:lnTo>
                  <a:pt x="381000" y="190499"/>
                </a:lnTo>
                <a:cubicBezTo>
                  <a:pt x="381000" y="211542"/>
                  <a:pt x="363942" y="228600"/>
                  <a:pt x="3428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4" name="Text 52"/>
          <p:cNvSpPr/>
          <p:nvPr/>
        </p:nvSpPr>
        <p:spPr>
          <a:xfrm>
            <a:off x="10216753" y="2976563"/>
            <a:ext cx="4381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664071" y="2976563"/>
            <a:ext cx="514350" cy="228600"/>
          </a:xfrm>
          <a:custGeom>
            <a:avLst/>
            <a:gdLst/>
            <a:ahLst/>
            <a:cxnLst/>
            <a:rect l="l" t="t" r="r" b="b"/>
            <a:pathLst>
              <a:path w="514350" h="228600">
                <a:moveTo>
                  <a:pt x="38101" y="0"/>
                </a:moveTo>
                <a:lnTo>
                  <a:pt x="476249" y="0"/>
                </a:lnTo>
                <a:cubicBezTo>
                  <a:pt x="497292" y="0"/>
                  <a:pt x="514350" y="17058"/>
                  <a:pt x="514350" y="38101"/>
                </a:cubicBezTo>
                <a:lnTo>
                  <a:pt x="514350" y="190499"/>
                </a:lnTo>
                <a:cubicBezTo>
                  <a:pt x="514350" y="211542"/>
                  <a:pt x="497292" y="228600"/>
                  <a:pt x="47624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6" name="Text 54"/>
          <p:cNvSpPr/>
          <p:nvPr/>
        </p:nvSpPr>
        <p:spPr>
          <a:xfrm>
            <a:off x="10635496" y="2976563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Metrics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00050" y="3433644"/>
            <a:ext cx="5638800" cy="3048000"/>
          </a:xfrm>
          <a:custGeom>
            <a:avLst/>
            <a:gdLst/>
            <a:ahLst/>
            <a:cxnLst/>
            <a:rect l="l" t="t" r="r" b="b"/>
            <a:pathLst>
              <a:path w="5638800" h="3048000">
                <a:moveTo>
                  <a:pt x="0" y="0"/>
                </a:moveTo>
                <a:lnTo>
                  <a:pt x="5638800" y="0"/>
                </a:lnTo>
                <a:lnTo>
                  <a:pt x="56388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8" name="Shape 56"/>
          <p:cNvSpPr/>
          <p:nvPr/>
        </p:nvSpPr>
        <p:spPr>
          <a:xfrm>
            <a:off x="400050" y="3433644"/>
            <a:ext cx="38100" cy="3048000"/>
          </a:xfrm>
          <a:custGeom>
            <a:avLst/>
            <a:gdLst/>
            <a:ahLst/>
            <a:cxnLst/>
            <a:rect l="l" t="t" r="r" b="b"/>
            <a:pathLst>
              <a:path w="38100" h="3048000">
                <a:moveTo>
                  <a:pt x="0" y="0"/>
                </a:moveTo>
                <a:lnTo>
                  <a:pt x="38100" y="0"/>
                </a:lnTo>
                <a:lnTo>
                  <a:pt x="381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9" name="Shape 57"/>
          <p:cNvSpPr/>
          <p:nvPr/>
        </p:nvSpPr>
        <p:spPr>
          <a:xfrm>
            <a:off x="557213" y="359556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0" name="Text 58"/>
          <p:cNvSpPr/>
          <p:nvPr/>
        </p:nvSpPr>
        <p:spPr>
          <a:xfrm>
            <a:off x="752475" y="3547944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 Enhancements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60784" y="412837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2" name="Text 60"/>
          <p:cNvSpPr/>
          <p:nvPr/>
        </p:nvSpPr>
        <p:spPr>
          <a:xfrm>
            <a:off x="776288" y="4090274"/>
            <a:ext cx="2419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encryption for sensitive data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60784" y="475583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4" name="Text 62"/>
          <p:cNvSpPr/>
          <p:nvPr/>
        </p:nvSpPr>
        <p:spPr>
          <a:xfrm>
            <a:off x="776288" y="4717733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 random token generation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560784" y="5383292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6" name="Text 64"/>
          <p:cNvSpPr/>
          <p:nvPr/>
        </p:nvSpPr>
        <p:spPr>
          <a:xfrm>
            <a:off x="776288" y="5345192"/>
            <a:ext cx="156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origin verification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560784" y="6010752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8" name="Text 66"/>
          <p:cNvSpPr/>
          <p:nvPr/>
        </p:nvSpPr>
        <p:spPr>
          <a:xfrm>
            <a:off x="776288" y="5972652"/>
            <a:ext cx="219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Environment-specific access policies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172200" y="3433644"/>
            <a:ext cx="5638800" cy="3048000"/>
          </a:xfrm>
          <a:custGeom>
            <a:avLst/>
            <a:gdLst/>
            <a:ahLst/>
            <a:cxnLst/>
            <a:rect l="l" t="t" r="r" b="b"/>
            <a:pathLst>
              <a:path w="5638800" h="3048000">
                <a:moveTo>
                  <a:pt x="0" y="0"/>
                </a:moveTo>
                <a:lnTo>
                  <a:pt x="5638800" y="0"/>
                </a:lnTo>
                <a:lnTo>
                  <a:pt x="56388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0" name="Shape 68"/>
          <p:cNvSpPr/>
          <p:nvPr/>
        </p:nvSpPr>
        <p:spPr>
          <a:xfrm>
            <a:off x="6172200" y="3433644"/>
            <a:ext cx="38100" cy="3048000"/>
          </a:xfrm>
          <a:custGeom>
            <a:avLst/>
            <a:gdLst/>
            <a:ahLst/>
            <a:cxnLst/>
            <a:rect l="l" t="t" r="r" b="b"/>
            <a:pathLst>
              <a:path w="38100" h="3048000">
                <a:moveTo>
                  <a:pt x="0" y="0"/>
                </a:moveTo>
                <a:lnTo>
                  <a:pt x="38100" y="0"/>
                </a:lnTo>
                <a:lnTo>
                  <a:pt x="38100" y="3048000"/>
                </a:lnTo>
                <a:lnTo>
                  <a:pt x="0" y="30480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1" name="Shape 69"/>
          <p:cNvSpPr/>
          <p:nvPr/>
        </p:nvSpPr>
        <p:spPr>
          <a:xfrm>
            <a:off x="6329363" y="359556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2" name="Text 70"/>
          <p:cNvSpPr/>
          <p:nvPr/>
        </p:nvSpPr>
        <p:spPr>
          <a:xfrm>
            <a:off x="6524625" y="3547944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Operational Improvements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332934" y="412837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4" name="Text 72"/>
          <p:cNvSpPr/>
          <p:nvPr/>
        </p:nvSpPr>
        <p:spPr>
          <a:xfrm>
            <a:off x="6548438" y="4090274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Centralized state management for team collaboration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6332934" y="475583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6" name="Text 74"/>
          <p:cNvSpPr/>
          <p:nvPr/>
        </p:nvSpPr>
        <p:spPr>
          <a:xfrm>
            <a:off x="6548438" y="4717733"/>
            <a:ext cx="2781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performance monitoring and alerting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6332934" y="5383292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8" name="Text 76"/>
          <p:cNvSpPr/>
          <p:nvPr/>
        </p:nvSpPr>
        <p:spPr>
          <a:xfrm>
            <a:off x="6548438" y="5345192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error tracking and diagnostics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332934" y="6010752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0" name="Text 78"/>
          <p:cNvSpPr/>
          <p:nvPr/>
        </p:nvSpPr>
        <p:spPr>
          <a:xfrm>
            <a:off x="6548438" y="5972652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log retention and archival</a:t>
            </a:r>
            <a:endParaRPr lang="en-US" sz="16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0103DD1-FC31-DB47-2193-329F56C1AAA8}"/>
              </a:ext>
            </a:extLst>
          </p:cNvPr>
          <p:cNvSpPr txBox="1"/>
          <p:nvPr/>
        </p:nvSpPr>
        <p:spPr>
          <a:xfrm>
            <a:off x="8840629" y="632707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6</a:t>
            </a:r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193261EA-A10C-7A0F-C4FD-57B178848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eb3901b8c61814b0176735c1c0fe50678e4c7214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7779" b="7779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80000"/>
                </a:srgbClr>
              </a:gs>
            </a:gsLst>
            <a:lin ang="18900000" scaled="1"/>
          </a:gra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1"/>
          <p:cNvSpPr/>
          <p:nvPr/>
        </p:nvSpPr>
        <p:spPr>
          <a:xfrm>
            <a:off x="384810" y="384810"/>
            <a:ext cx="1836420" cy="388620"/>
          </a:xfrm>
          <a:custGeom>
            <a:avLst/>
            <a:gdLst/>
            <a:ahLst/>
            <a:cxnLst/>
            <a:rect l="l" t="t" r="r" b="b"/>
            <a:pathLst>
              <a:path w="1836420" h="388620">
                <a:moveTo>
                  <a:pt x="38100" y="0"/>
                </a:moveTo>
                <a:lnTo>
                  <a:pt x="1798320" y="0"/>
                </a:lnTo>
                <a:cubicBezTo>
                  <a:pt x="1819362" y="0"/>
                  <a:pt x="1836420" y="17058"/>
                  <a:pt x="1836420" y="38100"/>
                </a:cubicBezTo>
                <a:lnTo>
                  <a:pt x="1836420" y="350520"/>
                </a:lnTo>
                <a:cubicBezTo>
                  <a:pt x="1836420" y="371562"/>
                  <a:pt x="1819362" y="388620"/>
                  <a:pt x="1798320" y="388620"/>
                </a:cubicBezTo>
                <a:lnTo>
                  <a:pt x="38100" y="388620"/>
                </a:lnTo>
                <a:cubicBezTo>
                  <a:pt x="17058" y="388620"/>
                  <a:pt x="0" y="371562"/>
                  <a:pt x="0" y="3505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A9E0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541020" y="464818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Vision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891541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Roadmap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424941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Continued Evolution &amp; Next Steps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0050" y="1805941"/>
            <a:ext cx="5638800" cy="3781425"/>
          </a:xfrm>
          <a:custGeom>
            <a:avLst/>
            <a:gdLst/>
            <a:ahLst/>
            <a:cxnLst/>
            <a:rect l="l" t="t" r="r" b="b"/>
            <a:pathLst>
              <a:path w="5638800" h="3781425">
                <a:moveTo>
                  <a:pt x="0" y="0"/>
                </a:moveTo>
                <a:lnTo>
                  <a:pt x="5638800" y="0"/>
                </a:lnTo>
                <a:lnTo>
                  <a:pt x="5638800" y="3781425"/>
                </a:lnTo>
                <a:lnTo>
                  <a:pt x="0" y="378142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400050" y="1805941"/>
            <a:ext cx="38100" cy="3781425"/>
          </a:xfrm>
          <a:custGeom>
            <a:avLst/>
            <a:gdLst/>
            <a:ahLst/>
            <a:cxnLst/>
            <a:rect l="l" t="t" r="r" b="b"/>
            <a:pathLst>
              <a:path w="38100" h="3781425">
                <a:moveTo>
                  <a:pt x="0" y="0"/>
                </a:moveTo>
                <a:lnTo>
                  <a:pt x="38100" y="0"/>
                </a:lnTo>
                <a:lnTo>
                  <a:pt x="38100" y="3781425"/>
                </a:lnTo>
                <a:lnTo>
                  <a:pt x="0" y="378142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71500" y="192024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946" y="107156"/>
                </a:moveTo>
                <a:lnTo>
                  <a:pt x="272355" y="107156"/>
                </a:lnTo>
                <a:cubicBezTo>
                  <a:pt x="279778" y="107156"/>
                  <a:pt x="285750" y="101185"/>
                  <a:pt x="285750" y="93762"/>
                </a:cubicBezTo>
                <a:lnTo>
                  <a:pt x="285750" y="13395"/>
                </a:lnTo>
                <a:cubicBezTo>
                  <a:pt x="285750" y="7981"/>
                  <a:pt x="282513" y="3070"/>
                  <a:pt x="277490" y="1005"/>
                </a:cubicBezTo>
                <a:cubicBezTo>
                  <a:pt x="272467" y="-1060"/>
                  <a:pt x="266719" y="112"/>
                  <a:pt x="262868" y="3907"/>
                </a:cubicBezTo>
                <a:lnTo>
                  <a:pt x="234014" y="32817"/>
                </a:lnTo>
                <a:cubicBezTo>
                  <a:pt x="209290" y="12334"/>
                  <a:pt x="177478" y="0"/>
                  <a:pt x="142875" y="0"/>
                </a:cubicBezTo>
                <a:cubicBezTo>
                  <a:pt x="70879" y="0"/>
                  <a:pt x="11330" y="53243"/>
                  <a:pt x="1451" y="122504"/>
                </a:cubicBezTo>
                <a:cubicBezTo>
                  <a:pt x="56" y="132271"/>
                  <a:pt x="6809" y="141312"/>
                  <a:pt x="16576" y="142708"/>
                </a:cubicBezTo>
                <a:cubicBezTo>
                  <a:pt x="26343" y="144103"/>
                  <a:pt x="35384" y="137294"/>
                  <a:pt x="36779" y="127583"/>
                </a:cubicBezTo>
                <a:cubicBezTo>
                  <a:pt x="44202" y="75623"/>
                  <a:pt x="88906" y="35719"/>
                  <a:pt x="142875" y="35719"/>
                </a:cubicBezTo>
                <a:cubicBezTo>
                  <a:pt x="167655" y="35719"/>
                  <a:pt x="190426" y="44090"/>
                  <a:pt x="208564" y="58210"/>
                </a:cubicBezTo>
                <a:lnTo>
                  <a:pt x="182500" y="84274"/>
                </a:lnTo>
                <a:cubicBezTo>
                  <a:pt x="178650" y="88125"/>
                  <a:pt x="177533" y="93873"/>
                  <a:pt x="179598" y="98896"/>
                </a:cubicBezTo>
                <a:cubicBezTo>
                  <a:pt x="181663" y="103919"/>
                  <a:pt x="186575" y="107156"/>
                  <a:pt x="191988" y="107156"/>
                </a:cubicBezTo>
                <a:lnTo>
                  <a:pt x="267946" y="107156"/>
                </a:lnTo>
                <a:close/>
                <a:moveTo>
                  <a:pt x="284355" y="163246"/>
                </a:moveTo>
                <a:cubicBezTo>
                  <a:pt x="285750" y="153479"/>
                  <a:pt x="278941" y="144438"/>
                  <a:pt x="269230" y="143042"/>
                </a:cubicBezTo>
                <a:cubicBezTo>
                  <a:pt x="259519" y="141647"/>
                  <a:pt x="250422" y="148456"/>
                  <a:pt x="249027" y="158167"/>
                </a:cubicBezTo>
                <a:cubicBezTo>
                  <a:pt x="241604" y="210071"/>
                  <a:pt x="196900" y="249975"/>
                  <a:pt x="142931" y="249975"/>
                </a:cubicBezTo>
                <a:cubicBezTo>
                  <a:pt x="118151" y="249975"/>
                  <a:pt x="95380" y="241604"/>
                  <a:pt x="77242" y="227484"/>
                </a:cubicBezTo>
                <a:lnTo>
                  <a:pt x="103250" y="201476"/>
                </a:lnTo>
                <a:cubicBezTo>
                  <a:pt x="107100" y="197625"/>
                  <a:pt x="108217" y="191877"/>
                  <a:pt x="106152" y="186854"/>
                </a:cubicBezTo>
                <a:cubicBezTo>
                  <a:pt x="104087" y="181831"/>
                  <a:pt x="99175" y="178594"/>
                  <a:pt x="93762" y="178594"/>
                </a:cubicBezTo>
                <a:lnTo>
                  <a:pt x="13395" y="178594"/>
                </a:lnTo>
                <a:cubicBezTo>
                  <a:pt x="5972" y="178594"/>
                  <a:pt x="0" y="184565"/>
                  <a:pt x="0" y="191988"/>
                </a:cubicBezTo>
                <a:lnTo>
                  <a:pt x="0" y="272355"/>
                </a:lnTo>
                <a:cubicBezTo>
                  <a:pt x="0" y="277769"/>
                  <a:pt x="3237" y="282680"/>
                  <a:pt x="8260" y="284745"/>
                </a:cubicBezTo>
                <a:cubicBezTo>
                  <a:pt x="13283" y="286810"/>
                  <a:pt x="19031" y="285638"/>
                  <a:pt x="22882" y="281843"/>
                </a:cubicBezTo>
                <a:lnTo>
                  <a:pt x="51792" y="252933"/>
                </a:lnTo>
                <a:cubicBezTo>
                  <a:pt x="76460" y="273416"/>
                  <a:pt x="108272" y="285750"/>
                  <a:pt x="142875" y="285750"/>
                </a:cubicBezTo>
                <a:cubicBezTo>
                  <a:pt x="214871" y="285750"/>
                  <a:pt x="274420" y="232507"/>
                  <a:pt x="284299" y="163246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04887" y="1920241"/>
            <a:ext cx="1085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Summary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33400" y="2301120"/>
            <a:ext cx="546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transition from a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local-first build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a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cloud-native architecture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marks a critical evolution.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33400" y="342887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609600" y="350507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52500" y="3428879"/>
            <a:ext cx="167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52500" y="3657479"/>
            <a:ext cx="1666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Enterprise-grade protection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33400" y="396227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619125" y="403847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50006" y="9525"/>
                </a:moveTo>
                <a:lnTo>
                  <a:pt x="7144" y="9525"/>
                </a:lnTo>
                <a:cubicBezTo>
                  <a:pt x="3185" y="9525"/>
                  <a:pt x="0" y="12710"/>
                  <a:pt x="0" y="16669"/>
                </a:cubicBezTo>
                <a:lnTo>
                  <a:pt x="0" y="59531"/>
                </a:lnTo>
                <a:cubicBezTo>
                  <a:pt x="0" y="62419"/>
                  <a:pt x="1726" y="65038"/>
                  <a:pt x="4405" y="66139"/>
                </a:cubicBezTo>
                <a:cubicBezTo>
                  <a:pt x="7084" y="67241"/>
                  <a:pt x="10150" y="66615"/>
                  <a:pt x="12204" y="64591"/>
                </a:cubicBezTo>
                <a:lnTo>
                  <a:pt x="24110" y="52685"/>
                </a:lnTo>
                <a:lnTo>
                  <a:pt x="47625" y="76200"/>
                </a:lnTo>
                <a:lnTo>
                  <a:pt x="24110" y="99715"/>
                </a:lnTo>
                <a:lnTo>
                  <a:pt x="12204" y="87809"/>
                </a:lnTo>
                <a:cubicBezTo>
                  <a:pt x="10150" y="85755"/>
                  <a:pt x="7084" y="85159"/>
                  <a:pt x="4405" y="86261"/>
                </a:cubicBezTo>
                <a:cubicBezTo>
                  <a:pt x="1726" y="87362"/>
                  <a:pt x="0" y="89981"/>
                  <a:pt x="0" y="92869"/>
                </a:cubicBezTo>
                <a:lnTo>
                  <a:pt x="0" y="135731"/>
                </a:lnTo>
                <a:cubicBezTo>
                  <a:pt x="0" y="139690"/>
                  <a:pt x="3185" y="142875"/>
                  <a:pt x="7144" y="142875"/>
                </a:cubicBezTo>
                <a:lnTo>
                  <a:pt x="50006" y="142875"/>
                </a:lnTo>
                <a:cubicBezTo>
                  <a:pt x="52894" y="142875"/>
                  <a:pt x="55513" y="141149"/>
                  <a:pt x="56614" y="138470"/>
                </a:cubicBezTo>
                <a:cubicBezTo>
                  <a:pt x="57716" y="135791"/>
                  <a:pt x="57120" y="132725"/>
                  <a:pt x="55066" y="130671"/>
                </a:cubicBezTo>
                <a:lnTo>
                  <a:pt x="43160" y="118765"/>
                </a:lnTo>
                <a:lnTo>
                  <a:pt x="66675" y="95250"/>
                </a:lnTo>
                <a:lnTo>
                  <a:pt x="90190" y="118765"/>
                </a:lnTo>
                <a:lnTo>
                  <a:pt x="78284" y="130671"/>
                </a:lnTo>
                <a:cubicBezTo>
                  <a:pt x="76230" y="132725"/>
                  <a:pt x="75634" y="135791"/>
                  <a:pt x="76736" y="138470"/>
                </a:cubicBezTo>
                <a:cubicBezTo>
                  <a:pt x="77837" y="141149"/>
                  <a:pt x="80456" y="142875"/>
                  <a:pt x="83344" y="142875"/>
                </a:cubicBezTo>
                <a:lnTo>
                  <a:pt x="126206" y="142875"/>
                </a:lnTo>
                <a:cubicBezTo>
                  <a:pt x="130165" y="142875"/>
                  <a:pt x="133350" y="139690"/>
                  <a:pt x="133350" y="135731"/>
                </a:cubicBezTo>
                <a:lnTo>
                  <a:pt x="133350" y="92869"/>
                </a:lnTo>
                <a:cubicBezTo>
                  <a:pt x="133350" y="89981"/>
                  <a:pt x="131624" y="87362"/>
                  <a:pt x="128945" y="86261"/>
                </a:cubicBezTo>
                <a:cubicBezTo>
                  <a:pt x="126266" y="85159"/>
                  <a:pt x="123200" y="85755"/>
                  <a:pt x="121146" y="87809"/>
                </a:cubicBezTo>
                <a:lnTo>
                  <a:pt x="109240" y="99715"/>
                </a:lnTo>
                <a:lnTo>
                  <a:pt x="85725" y="76200"/>
                </a:lnTo>
                <a:lnTo>
                  <a:pt x="109240" y="52685"/>
                </a:lnTo>
                <a:lnTo>
                  <a:pt x="121146" y="64591"/>
                </a:lnTo>
                <a:cubicBezTo>
                  <a:pt x="123200" y="66645"/>
                  <a:pt x="126266" y="67241"/>
                  <a:pt x="128945" y="66139"/>
                </a:cubicBezTo>
                <a:cubicBezTo>
                  <a:pt x="131624" y="65038"/>
                  <a:pt x="133350" y="62419"/>
                  <a:pt x="133350" y="59531"/>
                </a:cubicBezTo>
                <a:lnTo>
                  <a:pt x="133350" y="16669"/>
                </a:lnTo>
                <a:cubicBezTo>
                  <a:pt x="133350" y="12710"/>
                  <a:pt x="130165" y="9525"/>
                  <a:pt x="126206" y="9525"/>
                </a:cubicBezTo>
                <a:lnTo>
                  <a:pt x="83344" y="9525"/>
                </a:lnTo>
                <a:cubicBezTo>
                  <a:pt x="80456" y="9525"/>
                  <a:pt x="77837" y="11251"/>
                  <a:pt x="76736" y="13930"/>
                </a:cubicBezTo>
                <a:cubicBezTo>
                  <a:pt x="75634" y="16609"/>
                  <a:pt x="76260" y="19675"/>
                  <a:pt x="78284" y="21729"/>
                </a:cubicBezTo>
                <a:lnTo>
                  <a:pt x="90190" y="33635"/>
                </a:lnTo>
                <a:lnTo>
                  <a:pt x="66675" y="57150"/>
                </a:lnTo>
                <a:lnTo>
                  <a:pt x="43160" y="33635"/>
                </a:lnTo>
                <a:lnTo>
                  <a:pt x="55066" y="21729"/>
                </a:lnTo>
                <a:cubicBezTo>
                  <a:pt x="57120" y="19675"/>
                  <a:pt x="57716" y="16609"/>
                  <a:pt x="56614" y="13930"/>
                </a:cubicBezTo>
                <a:cubicBezTo>
                  <a:pt x="55513" y="11251"/>
                  <a:pt x="52894" y="9525"/>
                  <a:pt x="50006" y="9525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952500" y="3962279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52500" y="4190879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zero to thousands of users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533400" y="449567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590550" y="4571879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952500" y="4495679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Collaboration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52500" y="4724279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Team-friendly infrastructure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172200" y="1805941"/>
            <a:ext cx="5638800" cy="3781425"/>
          </a:xfrm>
          <a:custGeom>
            <a:avLst/>
            <a:gdLst/>
            <a:ahLst/>
            <a:cxnLst/>
            <a:rect l="l" t="t" r="r" b="b"/>
            <a:pathLst>
              <a:path w="5638800" h="3781425">
                <a:moveTo>
                  <a:pt x="0" y="0"/>
                </a:moveTo>
                <a:lnTo>
                  <a:pt x="5638800" y="0"/>
                </a:lnTo>
                <a:lnTo>
                  <a:pt x="5638800" y="3781425"/>
                </a:lnTo>
                <a:lnTo>
                  <a:pt x="0" y="3781425"/>
                </a:lnTo>
                <a:lnTo>
                  <a:pt x="0" y="0"/>
                </a:lnTo>
                <a:close/>
              </a:path>
            </a:pathLst>
          </a:custGeom>
          <a:solidFill>
            <a:srgbClr val="4A5C6A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Shape 23"/>
          <p:cNvSpPr/>
          <p:nvPr/>
        </p:nvSpPr>
        <p:spPr>
          <a:xfrm>
            <a:off x="6172200" y="1805941"/>
            <a:ext cx="38100" cy="3781425"/>
          </a:xfrm>
          <a:custGeom>
            <a:avLst/>
            <a:gdLst/>
            <a:ahLst/>
            <a:cxnLst/>
            <a:rect l="l" t="t" r="r" b="b"/>
            <a:pathLst>
              <a:path w="38100" h="3781425">
                <a:moveTo>
                  <a:pt x="0" y="0"/>
                </a:moveTo>
                <a:lnTo>
                  <a:pt x="38100" y="0"/>
                </a:lnTo>
                <a:lnTo>
                  <a:pt x="38100" y="3781425"/>
                </a:lnTo>
                <a:lnTo>
                  <a:pt x="0" y="3781425"/>
                </a:lnTo>
                <a:lnTo>
                  <a:pt x="0" y="0"/>
                </a:ln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Shape 24"/>
          <p:cNvSpPr/>
          <p:nvPr/>
        </p:nvSpPr>
        <p:spPr>
          <a:xfrm>
            <a:off x="6343650" y="192024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5750" y="53578"/>
                </a:moveTo>
                <a:cubicBezTo>
                  <a:pt x="285750" y="81595"/>
                  <a:pt x="252766" y="123397"/>
                  <a:pt x="238534" y="140084"/>
                </a:cubicBezTo>
                <a:cubicBezTo>
                  <a:pt x="236413" y="142540"/>
                  <a:pt x="233288" y="143489"/>
                  <a:pt x="230442" y="142875"/>
                </a:cubicBezTo>
                <a:lnTo>
                  <a:pt x="178594" y="142875"/>
                </a:lnTo>
                <a:cubicBezTo>
                  <a:pt x="168715" y="142875"/>
                  <a:pt x="160734" y="150856"/>
                  <a:pt x="160734" y="160734"/>
                </a:cubicBezTo>
                <a:cubicBezTo>
                  <a:pt x="160734" y="170613"/>
                  <a:pt x="168715" y="178594"/>
                  <a:pt x="178594" y="178594"/>
                </a:cubicBezTo>
                <a:lnTo>
                  <a:pt x="232172" y="178594"/>
                </a:lnTo>
                <a:cubicBezTo>
                  <a:pt x="261751" y="178594"/>
                  <a:pt x="285750" y="202592"/>
                  <a:pt x="285750" y="232172"/>
                </a:cubicBezTo>
                <a:cubicBezTo>
                  <a:pt x="285750" y="261751"/>
                  <a:pt x="261751" y="285750"/>
                  <a:pt x="232172" y="285750"/>
                </a:cubicBezTo>
                <a:lnTo>
                  <a:pt x="77912" y="285750"/>
                </a:lnTo>
                <a:cubicBezTo>
                  <a:pt x="82767" y="280225"/>
                  <a:pt x="88683" y="273137"/>
                  <a:pt x="94655" y="265212"/>
                </a:cubicBezTo>
                <a:cubicBezTo>
                  <a:pt x="98171" y="260524"/>
                  <a:pt x="101798" y="255389"/>
                  <a:pt x="105259" y="250031"/>
                </a:cubicBezTo>
                <a:lnTo>
                  <a:pt x="232172" y="250031"/>
                </a:lnTo>
                <a:cubicBezTo>
                  <a:pt x="242050" y="250031"/>
                  <a:pt x="250031" y="242050"/>
                  <a:pt x="250031" y="232172"/>
                </a:cubicBezTo>
                <a:cubicBezTo>
                  <a:pt x="250031" y="222293"/>
                  <a:pt x="242050" y="214313"/>
                  <a:pt x="232172" y="214313"/>
                </a:cubicBezTo>
                <a:lnTo>
                  <a:pt x="178594" y="214313"/>
                </a:lnTo>
                <a:cubicBezTo>
                  <a:pt x="149014" y="214313"/>
                  <a:pt x="125016" y="190314"/>
                  <a:pt x="125016" y="160734"/>
                </a:cubicBezTo>
                <a:cubicBezTo>
                  <a:pt x="125016" y="131155"/>
                  <a:pt x="149014" y="107156"/>
                  <a:pt x="178594" y="107156"/>
                </a:cubicBezTo>
                <a:lnTo>
                  <a:pt x="200806" y="107156"/>
                </a:lnTo>
                <a:cubicBezTo>
                  <a:pt x="189086" y="89576"/>
                  <a:pt x="178594" y="69373"/>
                  <a:pt x="178594" y="53578"/>
                </a:cubicBezTo>
                <a:cubicBezTo>
                  <a:pt x="178594" y="23999"/>
                  <a:pt x="202592" y="0"/>
                  <a:pt x="232172" y="0"/>
                </a:cubicBezTo>
                <a:cubicBezTo>
                  <a:pt x="261751" y="0"/>
                  <a:pt x="285750" y="23999"/>
                  <a:pt x="285750" y="53578"/>
                </a:cubicBezTo>
                <a:close/>
                <a:moveTo>
                  <a:pt x="65354" y="272969"/>
                </a:moveTo>
                <a:cubicBezTo>
                  <a:pt x="63233" y="275369"/>
                  <a:pt x="61336" y="277490"/>
                  <a:pt x="59717" y="279276"/>
                </a:cubicBezTo>
                <a:lnTo>
                  <a:pt x="58713" y="280392"/>
                </a:lnTo>
                <a:lnTo>
                  <a:pt x="58601" y="280281"/>
                </a:lnTo>
                <a:cubicBezTo>
                  <a:pt x="55252" y="282848"/>
                  <a:pt x="50453" y="282513"/>
                  <a:pt x="47439" y="279276"/>
                </a:cubicBezTo>
                <a:cubicBezTo>
                  <a:pt x="33375" y="263984"/>
                  <a:pt x="0" y="224637"/>
                  <a:pt x="0" y="196453"/>
                </a:cubicBezTo>
                <a:cubicBezTo>
                  <a:pt x="0" y="166874"/>
                  <a:pt x="23999" y="142875"/>
                  <a:pt x="53578" y="142875"/>
                </a:cubicBezTo>
                <a:cubicBezTo>
                  <a:pt x="83158" y="142875"/>
                  <a:pt x="107156" y="166874"/>
                  <a:pt x="107156" y="196453"/>
                </a:cubicBezTo>
                <a:cubicBezTo>
                  <a:pt x="107156" y="213196"/>
                  <a:pt x="95380" y="233846"/>
                  <a:pt x="82879" y="251092"/>
                </a:cubicBezTo>
                <a:cubicBezTo>
                  <a:pt x="76907" y="259296"/>
                  <a:pt x="70768" y="266719"/>
                  <a:pt x="65689" y="272579"/>
                </a:cubicBezTo>
                <a:lnTo>
                  <a:pt x="65354" y="272969"/>
                </a:lnTo>
                <a:close/>
                <a:moveTo>
                  <a:pt x="71438" y="196453"/>
                </a:moveTo>
                <a:cubicBezTo>
                  <a:pt x="71438" y="186596"/>
                  <a:pt x="63435" y="178594"/>
                  <a:pt x="53578" y="178594"/>
                </a:cubicBezTo>
                <a:cubicBezTo>
                  <a:pt x="43721" y="178594"/>
                  <a:pt x="35719" y="186596"/>
                  <a:pt x="35719" y="196453"/>
                </a:cubicBezTo>
                <a:cubicBezTo>
                  <a:pt x="35719" y="206310"/>
                  <a:pt x="43721" y="214313"/>
                  <a:pt x="53578" y="214313"/>
                </a:cubicBezTo>
                <a:cubicBezTo>
                  <a:pt x="63435" y="214313"/>
                  <a:pt x="71438" y="206310"/>
                  <a:pt x="71438" y="196453"/>
                </a:cubicBezTo>
                <a:close/>
                <a:moveTo>
                  <a:pt x="232172" y="71438"/>
                </a:moveTo>
                <a:cubicBezTo>
                  <a:pt x="242029" y="71438"/>
                  <a:pt x="250031" y="63435"/>
                  <a:pt x="250031" y="53578"/>
                </a:cubicBezTo>
                <a:cubicBezTo>
                  <a:pt x="250031" y="43721"/>
                  <a:pt x="242029" y="35719"/>
                  <a:pt x="232172" y="35719"/>
                </a:cubicBezTo>
                <a:cubicBezTo>
                  <a:pt x="222315" y="35719"/>
                  <a:pt x="214313" y="43721"/>
                  <a:pt x="214313" y="53578"/>
                </a:cubicBezTo>
                <a:cubicBezTo>
                  <a:pt x="214313" y="63435"/>
                  <a:pt x="222315" y="71438"/>
                  <a:pt x="232172" y="71438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5"/>
          <p:cNvSpPr/>
          <p:nvPr/>
        </p:nvSpPr>
        <p:spPr>
          <a:xfrm>
            <a:off x="6777038" y="1920241"/>
            <a:ext cx="1228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6309360" y="2689739"/>
            <a:ext cx="5379720" cy="807720"/>
          </a:xfrm>
          <a:custGeom>
            <a:avLst/>
            <a:gdLst/>
            <a:ahLst/>
            <a:cxnLst/>
            <a:rect l="l" t="t" r="r" b="b"/>
            <a:pathLst>
              <a:path w="5379720" h="807720">
                <a:moveTo>
                  <a:pt x="0" y="0"/>
                </a:moveTo>
                <a:lnTo>
                  <a:pt x="5379720" y="0"/>
                </a:lnTo>
                <a:lnTo>
                  <a:pt x="5379720" y="807720"/>
                </a:lnTo>
                <a:lnTo>
                  <a:pt x="0" y="80772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0" name="Shape 27"/>
          <p:cNvSpPr/>
          <p:nvPr/>
        </p:nvSpPr>
        <p:spPr>
          <a:xfrm>
            <a:off x="6427470" y="280785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1" name="Text 28"/>
          <p:cNvSpPr/>
          <p:nvPr/>
        </p:nvSpPr>
        <p:spPr>
          <a:xfrm>
            <a:off x="6389370" y="2807852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846570" y="2826902"/>
            <a:ext cx="116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CI/CD Pipeline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427470" y="3150752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 deployments with GitHub Actions.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309360" y="4274698"/>
            <a:ext cx="5379720" cy="807720"/>
          </a:xfrm>
          <a:custGeom>
            <a:avLst/>
            <a:gdLst/>
            <a:ahLst/>
            <a:cxnLst/>
            <a:rect l="l" t="t" r="r" b="b"/>
            <a:pathLst>
              <a:path w="5379720" h="807720">
                <a:moveTo>
                  <a:pt x="0" y="0"/>
                </a:moveTo>
                <a:lnTo>
                  <a:pt x="5379720" y="0"/>
                </a:lnTo>
                <a:lnTo>
                  <a:pt x="5379720" y="807720"/>
                </a:lnTo>
                <a:lnTo>
                  <a:pt x="0" y="80772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5" name="Shape 32"/>
          <p:cNvSpPr/>
          <p:nvPr/>
        </p:nvSpPr>
        <p:spPr>
          <a:xfrm>
            <a:off x="6427470" y="439281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6" name="Text 33"/>
          <p:cNvSpPr/>
          <p:nvPr/>
        </p:nvSpPr>
        <p:spPr>
          <a:xfrm>
            <a:off x="6389370" y="4392811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846570" y="4411861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Integration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427470" y="4735711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DynamoDB for user state/session management.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384810" y="5703569"/>
            <a:ext cx="11418570" cy="769620"/>
          </a:xfrm>
          <a:custGeom>
            <a:avLst/>
            <a:gdLst/>
            <a:ahLst/>
            <a:cxnLst/>
            <a:rect l="l" t="t" r="r" b="b"/>
            <a:pathLst>
              <a:path w="11418570" h="769620">
                <a:moveTo>
                  <a:pt x="0" y="0"/>
                </a:moveTo>
                <a:lnTo>
                  <a:pt x="11418570" y="0"/>
                </a:lnTo>
                <a:lnTo>
                  <a:pt x="11418570" y="769620"/>
                </a:lnTo>
                <a:lnTo>
                  <a:pt x="0" y="769620"/>
                </a:lnTo>
                <a:lnTo>
                  <a:pt x="0" y="0"/>
                </a:lnTo>
                <a:close/>
              </a:path>
            </a:pathLst>
          </a:custGeom>
          <a:solidFill>
            <a:srgbClr val="00A9E0">
              <a:alpha val="20000"/>
            </a:srgbClr>
          </a:solidFill>
          <a:ln w="10160">
            <a:solidFill>
              <a:srgbClr val="00A9E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0" name="Shape 37"/>
          <p:cNvSpPr/>
          <p:nvPr/>
        </p:nvSpPr>
        <p:spPr>
          <a:xfrm>
            <a:off x="5042773" y="584072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00A9E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1" name="Text 38"/>
          <p:cNvSpPr/>
          <p:nvPr/>
        </p:nvSpPr>
        <p:spPr>
          <a:xfrm>
            <a:off x="5366623" y="582167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Ready for Production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464820" y="6126477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infrastructure is becoming </a:t>
            </a:r>
            <a:r>
              <a:rPr lang="en-US" sz="1200" b="1" dirty="0">
                <a:solidFill>
                  <a:srgbClr val="00A9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enterprise-ready</a:t>
            </a:r>
            <a:r>
              <a:rPr lang="en-US" sz="1200" dirty="0">
                <a:solidFill>
                  <a:srgbClr val="E8E9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enabling focus on features.</a:t>
            </a:r>
            <a:endParaRPr lang="en-US" sz="16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B8A6F1-4020-99F6-CD0D-A11A06353A84}"/>
              </a:ext>
            </a:extLst>
          </p:cNvPr>
          <p:cNvSpPr txBox="1"/>
          <p:nvPr/>
        </p:nvSpPr>
        <p:spPr>
          <a:xfrm>
            <a:off x="8948913" y="6283672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rgbClr val="00B0F0"/>
                </a:solidFill>
              </a:rPr>
              <a:t>7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16D35DD-77CF-3CAC-FC9B-076CBC0D2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4939" y="40091"/>
            <a:ext cx="1292081" cy="7752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FBDE4-ACAF-D82F-69FE-07456E9D5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b0ff91af7759c54c97f83e3e2ff6756c40ac9ca0.jpg">
            <a:extLst>
              <a:ext uri="{FF2B5EF4-FFF2-40B4-BE49-F238E27FC236}">
                <a16:creationId xmlns:a16="http://schemas.microsoft.com/office/drawing/2014/main" id="{5A5EC93E-05EA-1540-7F8F-63264BF9E85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rcRect l="18" r="1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25105EA6-1D7E-2F70-42BD-68F64FF853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0C7460A-4DB9-2E00-A595-3B08E5006EC7}"/>
              </a:ext>
            </a:extLst>
          </p:cNvPr>
          <p:cNvSpPr/>
          <p:nvPr/>
        </p:nvSpPr>
        <p:spPr>
          <a:xfrm>
            <a:off x="541020" y="464820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9B20634-E58E-17EC-6C64-E05BD7A392F7}"/>
              </a:ext>
            </a:extLst>
          </p:cNvPr>
          <p:cNvSpPr/>
          <p:nvPr/>
        </p:nvSpPr>
        <p:spPr>
          <a:xfrm>
            <a:off x="381000" y="120015"/>
            <a:ext cx="11887200" cy="1304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32E6B359-22C1-3CBD-160E-2E767AD710EA}"/>
              </a:ext>
            </a:extLst>
          </p:cNvPr>
          <p:cNvSpPr/>
          <p:nvPr/>
        </p:nvSpPr>
        <p:spPr>
          <a:xfrm>
            <a:off x="381000" y="2293620"/>
            <a:ext cx="11658600" cy="4293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  <a:p>
            <a:pPr marL="742950" indent="-742950">
              <a:lnSpc>
                <a:spcPct val="80000"/>
              </a:lnSpc>
              <a:buFont typeface="+mj-lt"/>
              <a:buAutoNum type="arabicPeriod"/>
            </a:pPr>
            <a:endParaRPr lang="en-US" sz="3600" dirty="0">
              <a:solidFill>
                <a:srgbClr val="8D9399"/>
              </a:solidFill>
              <a:latin typeface="Liter" pitchFamily="34" charset="0"/>
              <a:ea typeface="Liter" pitchFamily="34" charset="-122"/>
              <a:cs typeface="Liter" pitchFamily="34" charset="-12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2977E005-3639-E85B-42B8-4B51E5DA91D3}"/>
              </a:ext>
            </a:extLst>
          </p:cNvPr>
          <p:cNvSpPr/>
          <p:nvPr/>
        </p:nvSpPr>
        <p:spPr>
          <a:xfrm>
            <a:off x="695325" y="3672840"/>
            <a:ext cx="46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3D9DA408-3737-532F-C8EB-AC9301BEA981}"/>
              </a:ext>
            </a:extLst>
          </p:cNvPr>
          <p:cNvSpPr/>
          <p:nvPr/>
        </p:nvSpPr>
        <p:spPr>
          <a:xfrm>
            <a:off x="1302067" y="3691890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4A5C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413FDDF6-128B-CE93-C480-04E4721C8FD7}"/>
              </a:ext>
            </a:extLst>
          </p:cNvPr>
          <p:cNvSpPr/>
          <p:nvPr/>
        </p:nvSpPr>
        <p:spPr>
          <a:xfrm>
            <a:off x="1854517" y="3672840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8F96418C-3D6F-CE93-856B-243C1E9F25A2}"/>
              </a:ext>
            </a:extLst>
          </p:cNvPr>
          <p:cNvSpPr/>
          <p:nvPr/>
        </p:nvSpPr>
        <p:spPr>
          <a:xfrm>
            <a:off x="571500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C61C77AC-EE2D-52EA-E757-6ABDE58616B4}"/>
              </a:ext>
            </a:extLst>
          </p:cNvPr>
          <p:cNvSpPr/>
          <p:nvPr/>
        </p:nvSpPr>
        <p:spPr>
          <a:xfrm>
            <a:off x="571500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6C97BE68-2F37-8642-1E08-3C041B62F422}"/>
              </a:ext>
            </a:extLst>
          </p:cNvPr>
          <p:cNvSpPr/>
          <p:nvPr/>
        </p:nvSpPr>
        <p:spPr>
          <a:xfrm>
            <a:off x="443222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9E5766AF-EA61-7CCE-9096-6B9C7EFF2BB2}"/>
              </a:ext>
            </a:extLst>
          </p:cNvPr>
          <p:cNvSpPr/>
          <p:nvPr/>
        </p:nvSpPr>
        <p:spPr>
          <a:xfrm>
            <a:off x="443222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6" name="Text 23">
            <a:extLst>
              <a:ext uri="{FF2B5EF4-FFF2-40B4-BE49-F238E27FC236}">
                <a16:creationId xmlns:a16="http://schemas.microsoft.com/office/drawing/2014/main" id="{DFBECD84-7E18-538B-49C2-B68E86B40D57}"/>
              </a:ext>
            </a:extLst>
          </p:cNvPr>
          <p:cNvSpPr/>
          <p:nvPr/>
        </p:nvSpPr>
        <p:spPr>
          <a:xfrm>
            <a:off x="8293061" y="5905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7" name="Text 24">
            <a:extLst>
              <a:ext uri="{FF2B5EF4-FFF2-40B4-BE49-F238E27FC236}">
                <a16:creationId xmlns:a16="http://schemas.microsoft.com/office/drawing/2014/main" id="{5EA5D8F8-69E7-275D-B7C4-ABE2F06759AC}"/>
              </a:ext>
            </a:extLst>
          </p:cNvPr>
          <p:cNvSpPr/>
          <p:nvPr/>
        </p:nvSpPr>
        <p:spPr>
          <a:xfrm>
            <a:off x="8293061" y="6134100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C15D4-754A-4C94-B4CE-AE0B4A9C4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" y="2742103"/>
            <a:ext cx="2760468" cy="27604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52A8AB-A7DA-D48E-DD56-34D73EEF1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6214" y="2712018"/>
            <a:ext cx="2760467" cy="27604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2D8F4F-D6EA-B00E-185C-34B5E14CD5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4353" y="2673368"/>
            <a:ext cx="2760467" cy="276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026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713</Words>
  <Application>Microsoft Office PowerPoint</Application>
  <PresentationFormat>Widescreen</PresentationFormat>
  <Paragraphs>176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MiSans</vt:lpstr>
      <vt:lpstr>Arial</vt:lpstr>
      <vt:lpstr>Quattrocento Sans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Telegram Bot Infrastructure</dc:title>
  <dc:subject>Serverless Telegram Bot Infrastructure</dc:subject>
  <dc:creator>Kimi</dc:creator>
  <cp:lastModifiedBy>Shreeraj Patil</cp:lastModifiedBy>
  <cp:revision>6</cp:revision>
  <dcterms:created xsi:type="dcterms:W3CDTF">2026-01-12T16:22:45Z</dcterms:created>
  <dcterms:modified xsi:type="dcterms:W3CDTF">2026-01-12T16:57:19Z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{"Label":"Serverless Telegram Bot Infrastructure","ContentProducer":"001191110108MACG2KBH8F10000","ProduceID":"19bb302d-9ce2-882c-8000-00008b57efe3","ReservedCode1":"","ContentPropagator":"001191110108MACG2KBH8F20000","PropagateID":"19bb302d-9ce2-882c-8000-00008b57efe3","ReservedCode2":""}</vt:lpwstr>
  </property>
</Properties>
</file>